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5"/>
  </p:sldMasterIdLst>
  <p:notesMasterIdLst>
    <p:notesMasterId r:id="rId13"/>
  </p:notesMasterIdLst>
  <p:sldIdLst>
    <p:sldId id="256" r:id="rId6"/>
    <p:sldId id="289" r:id="rId7"/>
    <p:sldId id="288" r:id="rId8"/>
    <p:sldId id="290" r:id="rId9"/>
    <p:sldId id="291" r:id="rId10"/>
    <p:sldId id="292" r:id="rId11"/>
    <p:sldId id="293" r:id="rId1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7F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01" autoAdjust="0"/>
    <p:restoredTop sz="95901" autoAdjust="0"/>
  </p:normalViewPr>
  <p:slideViewPr>
    <p:cSldViewPr>
      <p:cViewPr varScale="1">
        <p:scale>
          <a:sx n="82" d="100"/>
          <a:sy n="82" d="100"/>
        </p:scale>
        <p:origin x="499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86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25F4D69-52F4-405C-8402-8E57A8DA00D2}" type="datetimeFigureOut">
              <a:rPr lang="en-US" smtClean="0"/>
              <a:t>6/20/2025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00EF45A-5BB6-4510-9684-9148BF3CBE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929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3" y="3085765"/>
            <a:ext cx="11262867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3" y="2495447"/>
            <a:ext cx="10993547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b="0" cap="all">
                <a:solidFill>
                  <a:schemeClr val="accent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9"/>
            <a:ext cx="2844800" cy="365125"/>
          </a:xfrm>
        </p:spPr>
        <p:txBody>
          <a:bodyPr/>
          <a:lstStyle>
            <a:lvl1pPr>
              <a:defRPr sz="9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282DF60-ED61-4D5B-8B72-ED4F476DC9DC}" type="datetime1">
              <a:rPr lang="en-US" smtClean="0"/>
              <a:t>6/20/2025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3"/>
            <a:ext cx="6917211" cy="365125"/>
          </a:xfrm>
        </p:spPr>
        <p:txBody>
          <a:bodyPr/>
          <a:lstStyle>
            <a:lvl1pPr>
              <a:defRPr sz="9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9"/>
            <a:ext cx="1016440" cy="365125"/>
          </a:xfrm>
        </p:spPr>
        <p:txBody>
          <a:bodyPr/>
          <a:lstStyle>
            <a:lvl1pPr>
              <a:defRPr sz="9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CBA6CE8-C4C0-42B8-98BF-4C4CFE7187C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7620" y="3017821"/>
            <a:ext cx="3440691" cy="3440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953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5" y="614407"/>
            <a:ext cx="11309339" cy="1189298"/>
          </a:xfrm>
          <a:prstGeom prst="rect">
            <a:avLst/>
          </a:prstGeom>
          <a:solidFill>
            <a:srgbClr val="3A506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4" y="2180498"/>
            <a:ext cx="11029615" cy="367830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 b="0"/>
            </a:lvl1pPr>
          </a:lstStyle>
          <a:p>
            <a:fld id="{9C7F4518-FE85-4E76-A394-B56D707BD8AB}" type="datetime1">
              <a:rPr lang="en-US" smtClean="0"/>
              <a:t>6/20/2025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 b="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1" y="5956139"/>
            <a:ext cx="1052508" cy="365125"/>
          </a:xfrm>
        </p:spPr>
        <p:txBody>
          <a:bodyPr/>
          <a:lstStyle>
            <a:lvl1pPr>
              <a:defRPr sz="900" b="0"/>
            </a:lvl1pPr>
          </a:lstStyle>
          <a:p>
            <a:fld id="{0CBA6CE8-C4C0-42B8-98BF-4C4CFE7187C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2" descr="DOA_LOGOS_Option2 (002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97" y="5681033"/>
            <a:ext cx="1109115" cy="1109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4676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8" y="5141976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818" y="3052521"/>
            <a:ext cx="11029615" cy="1497507"/>
          </a:xfrm>
        </p:spPr>
        <p:txBody>
          <a:bodyPr anchor="b">
            <a:normAutofit/>
          </a:bodyPr>
          <a:lstStyle>
            <a:lvl1pPr algn="l">
              <a:defRPr sz="27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4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b="0" cap="all">
                <a:solidFill>
                  <a:schemeClr val="accent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5417C9E-B63F-4557-84B4-57C1118597FB}" type="datetime1">
              <a:rPr lang="en-US" smtClean="0"/>
              <a:t>6/20/2025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CBA6CE8-C4C0-42B8-98BF-4C4CFE7187C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2401" y="5130543"/>
            <a:ext cx="1281691" cy="1281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636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3" y="606556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4" y="2228004"/>
            <a:ext cx="5422391" cy="3633047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4"/>
            <a:ext cx="5422392" cy="3633047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 b="0"/>
            </a:lvl1pPr>
          </a:lstStyle>
          <a:p>
            <a:fld id="{99C57C26-9B66-4A58-8B99-F5C97B939020}" type="datetime1">
              <a:rPr lang="en-US" smtClean="0"/>
              <a:t>6/20/2025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 b="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 b="0"/>
            </a:lvl1pPr>
          </a:lstStyle>
          <a:p>
            <a:fld id="{0CBA6CE8-C4C0-42B8-98BF-4C4CFE7187C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2" descr="DOA_LOGOS_Option2 (002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97" y="5681033"/>
            <a:ext cx="1109115" cy="1109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5579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3" y="606556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20" y="2250894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5" y="2926054"/>
            <a:ext cx="5393100" cy="2934999"/>
          </a:xfrm>
        </p:spPr>
        <p:txBody>
          <a:bodyPr anchor="t"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7" y="2250894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10" y="2926054"/>
            <a:ext cx="5393100" cy="2934999"/>
          </a:xfrm>
        </p:spPr>
        <p:txBody>
          <a:bodyPr anchor="t"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 b="0"/>
            </a:lvl1pPr>
          </a:lstStyle>
          <a:p>
            <a:fld id="{028BB64E-3344-4AE3-83D3-DDA8EA7ABD18}" type="datetime1">
              <a:rPr lang="en-US" smtClean="0"/>
              <a:t>6/20/2025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 b="0"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 b="0"/>
            </a:lvl1pPr>
          </a:lstStyle>
          <a:p>
            <a:fld id="{0CBA6CE8-C4C0-42B8-98BF-4C4CFE7187C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3" name="Picture 2" descr="DOA_LOGOS_Option2 (002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97" y="5681033"/>
            <a:ext cx="1109115" cy="1109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2115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F18C188D-FDDD-4717-B23E-81EDA2369A28}" type="datetime1">
              <a:rPr lang="en-US" smtClean="0"/>
              <a:t>6/20/2025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25" b="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0CBA6CE8-C4C0-42B8-98BF-4C4CFE7187C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6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5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9" name="Picture 2" descr="DOA_LOGOS_Option2 (002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97" y="5681033"/>
            <a:ext cx="1109115" cy="1109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7115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 b="0"/>
            </a:lvl1pPr>
          </a:lstStyle>
          <a:p>
            <a:fld id="{68760991-3EB9-46E8-9356-2E2C4D5A0D28}" type="datetime1">
              <a:rPr lang="en-US" smtClean="0"/>
              <a:t>6/20/2025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 b="0"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 b="0"/>
            </a:lvl1pPr>
          </a:lstStyle>
          <a:p>
            <a:fld id="{0CBA6CE8-C4C0-42B8-98BF-4C4CFE7187C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Picture 2" descr="DOA_LOGOS_Option2 (002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97" y="5681033"/>
            <a:ext cx="1109115" cy="1109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1944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15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1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500">
                <a:solidFill>
                  <a:schemeClr val="tx2"/>
                </a:solidFill>
              </a:defRPr>
            </a:lvl3pPr>
            <a:lvl4pPr>
              <a:defRPr sz="1350">
                <a:solidFill>
                  <a:schemeClr val="tx2"/>
                </a:solidFill>
              </a:defRPr>
            </a:lvl4pPr>
            <a:lvl5pPr>
              <a:defRPr sz="1350">
                <a:solidFill>
                  <a:schemeClr val="tx2"/>
                </a:solidFill>
              </a:defRPr>
            </a:lvl5pPr>
            <a:lvl6pPr>
              <a:defRPr sz="1050">
                <a:solidFill>
                  <a:schemeClr val="tx2"/>
                </a:solidFill>
              </a:defRPr>
            </a:lvl6pPr>
            <a:lvl7pPr>
              <a:defRPr sz="1050">
                <a:solidFill>
                  <a:schemeClr val="tx2"/>
                </a:solidFill>
              </a:defRPr>
            </a:lvl7pPr>
            <a:lvl8pPr>
              <a:defRPr sz="1050">
                <a:solidFill>
                  <a:schemeClr val="tx2"/>
                </a:solidFill>
              </a:defRPr>
            </a:lvl8pPr>
            <a:lvl9pPr>
              <a:defRPr sz="105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4" y="5262298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500" b="0">
                <a:solidFill>
                  <a:schemeClr val="bg1"/>
                </a:solidFill>
              </a:defRPr>
            </a:lvl1pPr>
            <a:lvl2pPr marL="342900" indent="0">
              <a:buNone/>
              <a:defRPr sz="825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9CE1EB8-4421-49A4-9E4A-A24802204C95}" type="datetime1">
              <a:rPr lang="en-US" smtClean="0"/>
              <a:t>6/20/2025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CBA6CE8-C4C0-42B8-98BF-4C4CFE7187C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3391" y="5134986"/>
            <a:ext cx="1281691" cy="1281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355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18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3" y="5260129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500" b="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 b="0"/>
            </a:lvl1pPr>
          </a:lstStyle>
          <a:p>
            <a:fld id="{679D1B34-E2A0-4BC9-B418-CCB33B8FA167}" type="datetime1">
              <a:rPr lang="en-US" smtClean="0"/>
              <a:t>6/20/2025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 b="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 b="0"/>
            </a:lvl1pPr>
          </a:lstStyle>
          <a:p>
            <a:fld id="{0CBA6CE8-C4C0-42B8-98BF-4C4CFE7187C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2" descr="DOA_LOGOS_Option2 (002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97" y="5681033"/>
            <a:ext cx="1109115" cy="1109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5589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3" y="5956139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6EB9B2D-20DF-4B12-B17E-C54AE929217D}" type="datetime1">
              <a:rPr lang="en-US" smtClean="0"/>
              <a:t>6/20/2025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3"/>
            <a:ext cx="69172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1" y="5956139"/>
            <a:ext cx="10525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0CBA6CE8-C4C0-42B8-98BF-4C4CFE7187C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5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1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43044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</p:sldLayoutIdLst>
  <p:hf hdr="0" ftr="0" dt="0"/>
  <p:txStyles>
    <p:titleStyle>
      <a:lvl1pPr algn="l" defTabSz="342900" rtl="0" eaLnBrk="1" latinLnBrk="0" hangingPunct="1">
        <a:spcBef>
          <a:spcPct val="0"/>
        </a:spcBef>
        <a:buNone/>
        <a:defRPr sz="21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9500" indent="-229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472500" indent="-229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75000" indent="-202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931500" indent="-175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201500" indent="-175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350" kern="1200">
          <a:solidFill>
            <a:schemeClr val="tx2"/>
          </a:solidFill>
          <a:latin typeface="+mn-lt"/>
          <a:ea typeface="+mn-ea"/>
          <a:cs typeface="+mn-cs"/>
        </a:defRPr>
      </a:lvl5pPr>
      <a:lvl6pPr marL="1425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6pPr>
      <a:lvl7pPr marL="165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7pPr>
      <a:lvl8pPr marL="1875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8pPr>
      <a:lvl9pPr marL="210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et.wi.gov/Pages/BPAD-Home.aspx" TargetMode="External"/><Relationship Id="rId2" Type="http://schemas.openxmlformats.org/officeDocument/2006/relationships/hyperlink" Target="https://det.wi.gov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pattejsenj\Desktop\shutterstock_11430056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675319"/>
            <a:ext cx="2362200" cy="2165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One IT Solutions:</a:t>
            </a:r>
            <a:br>
              <a:rPr lang="en-US" dirty="0"/>
            </a:br>
            <a:r>
              <a:rPr lang="en-US" dirty="0"/>
              <a:t>Publishing and Distribution – Transition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600" dirty="0"/>
              <a:t>06/20/2025</a:t>
            </a:r>
          </a:p>
        </p:txBody>
      </p:sp>
    </p:spTree>
    <p:extLst>
      <p:ext uri="{BB962C8B-B14F-4D97-AF65-F5344CB8AC3E}">
        <p14:creationId xmlns:p14="http://schemas.microsoft.com/office/powerpoint/2010/main" val="3137731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Changing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A6CE8-C4C0-42B8-98BF-4C4CFE7187C6}" type="slidenum">
              <a:rPr lang="en-US" smtClean="0"/>
              <a:t>2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2171700" y="1926481"/>
            <a:ext cx="7848600" cy="3788519"/>
            <a:chOff x="609600" y="1602768"/>
            <a:chExt cx="7848600" cy="3926790"/>
          </a:xfrm>
        </p:grpSpPr>
        <p:sp>
          <p:nvSpPr>
            <p:cNvPr id="6" name="Freeform: Shape 5"/>
            <p:cNvSpPr/>
            <p:nvPr/>
          </p:nvSpPr>
          <p:spPr>
            <a:xfrm>
              <a:off x="609600" y="1602768"/>
              <a:ext cx="7848600" cy="1264770"/>
            </a:xfrm>
            <a:custGeom>
              <a:avLst/>
              <a:gdLst>
                <a:gd name="connsiteX0" fmla="*/ 0 w 7848600"/>
                <a:gd name="connsiteY0" fmla="*/ 210799 h 1264770"/>
                <a:gd name="connsiteX1" fmla="*/ 210799 w 7848600"/>
                <a:gd name="connsiteY1" fmla="*/ 0 h 1264770"/>
                <a:gd name="connsiteX2" fmla="*/ 7637801 w 7848600"/>
                <a:gd name="connsiteY2" fmla="*/ 0 h 1264770"/>
                <a:gd name="connsiteX3" fmla="*/ 7848600 w 7848600"/>
                <a:gd name="connsiteY3" fmla="*/ 210799 h 1264770"/>
                <a:gd name="connsiteX4" fmla="*/ 7848600 w 7848600"/>
                <a:gd name="connsiteY4" fmla="*/ 1053971 h 1264770"/>
                <a:gd name="connsiteX5" fmla="*/ 7637801 w 7848600"/>
                <a:gd name="connsiteY5" fmla="*/ 1264770 h 1264770"/>
                <a:gd name="connsiteX6" fmla="*/ 210799 w 7848600"/>
                <a:gd name="connsiteY6" fmla="*/ 1264770 h 1264770"/>
                <a:gd name="connsiteX7" fmla="*/ 0 w 7848600"/>
                <a:gd name="connsiteY7" fmla="*/ 1053971 h 1264770"/>
                <a:gd name="connsiteX8" fmla="*/ 0 w 7848600"/>
                <a:gd name="connsiteY8" fmla="*/ 210799 h 1264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848600" h="1264770">
                  <a:moveTo>
                    <a:pt x="0" y="210799"/>
                  </a:moveTo>
                  <a:cubicBezTo>
                    <a:pt x="0" y="94378"/>
                    <a:pt x="94378" y="0"/>
                    <a:pt x="210799" y="0"/>
                  </a:cubicBezTo>
                  <a:lnTo>
                    <a:pt x="7637801" y="0"/>
                  </a:lnTo>
                  <a:cubicBezTo>
                    <a:pt x="7754222" y="0"/>
                    <a:pt x="7848600" y="94378"/>
                    <a:pt x="7848600" y="210799"/>
                  </a:cubicBezTo>
                  <a:lnTo>
                    <a:pt x="7848600" y="1053971"/>
                  </a:lnTo>
                  <a:cubicBezTo>
                    <a:pt x="7848600" y="1170392"/>
                    <a:pt x="7754222" y="1264770"/>
                    <a:pt x="7637801" y="1264770"/>
                  </a:cubicBezTo>
                  <a:lnTo>
                    <a:pt x="210799" y="1264770"/>
                  </a:lnTo>
                  <a:cubicBezTo>
                    <a:pt x="94378" y="1264770"/>
                    <a:pt x="0" y="1170392"/>
                    <a:pt x="0" y="1053971"/>
                  </a:cubicBezTo>
                  <a:lnTo>
                    <a:pt x="0" y="210799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9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9371" tIns="149371" rIns="149371" bIns="149371" numCol="1" spcCol="1270" anchor="ctr" anchorCtr="0">
              <a:noAutofit/>
            </a:bodyPr>
            <a:lstStyle/>
            <a:p>
              <a:pPr algn="ctr" defTabSz="1022350">
                <a:lnSpc>
                  <a:spcPct val="90000"/>
                </a:lnSpc>
                <a:spcBef>
                  <a:spcPct val="0"/>
                </a:spcBef>
              </a:pPr>
              <a:r>
                <a:rPr lang="en-US" sz="2300" dirty="0">
                  <a:solidFill>
                    <a:schemeClr val="tx1"/>
                  </a:solidFill>
                </a:rPr>
                <a:t>All production print and mail processes, equipment, and applications will transition to the</a:t>
              </a:r>
            </a:p>
            <a:p>
              <a:pPr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u="sng" dirty="0">
                  <a:solidFill>
                    <a:schemeClr val="tx1"/>
                  </a:solidFill>
                </a:rPr>
                <a:t>B</a:t>
              </a:r>
              <a:r>
                <a:rPr lang="en-US" sz="2300" dirty="0">
                  <a:solidFill>
                    <a:schemeClr val="tx1"/>
                  </a:solidFill>
                </a:rPr>
                <a:t>ureau of </a:t>
              </a:r>
              <a:r>
                <a:rPr lang="en-US" sz="2300" u="sng" dirty="0">
                  <a:solidFill>
                    <a:schemeClr val="tx1"/>
                  </a:solidFill>
                </a:rPr>
                <a:t>P</a:t>
              </a:r>
              <a:r>
                <a:rPr lang="en-US" sz="2300" dirty="0">
                  <a:solidFill>
                    <a:schemeClr val="tx1"/>
                  </a:solidFill>
                </a:rPr>
                <a:t>ublishing </a:t>
              </a:r>
              <a:r>
                <a:rPr lang="en-US" sz="2300" u="sng" dirty="0">
                  <a:solidFill>
                    <a:schemeClr val="tx1"/>
                  </a:solidFill>
                </a:rPr>
                <a:t>a</a:t>
              </a:r>
              <a:r>
                <a:rPr lang="en-US" sz="2300" dirty="0">
                  <a:solidFill>
                    <a:schemeClr val="tx1"/>
                  </a:solidFill>
                </a:rPr>
                <a:t>nd </a:t>
              </a:r>
              <a:r>
                <a:rPr lang="en-US" sz="2300" u="sng" dirty="0">
                  <a:solidFill>
                    <a:schemeClr val="tx1"/>
                  </a:solidFill>
                </a:rPr>
                <a:t>D</a:t>
              </a:r>
              <a:r>
                <a:rPr lang="en-US" sz="2300" dirty="0">
                  <a:solidFill>
                    <a:schemeClr val="tx1"/>
                  </a:solidFill>
                </a:rPr>
                <a:t>istribution</a:t>
              </a:r>
            </a:p>
          </p:txBody>
        </p:sp>
        <p:sp>
          <p:nvSpPr>
            <p:cNvPr id="7" name="Freeform: Shape 6"/>
            <p:cNvSpPr/>
            <p:nvPr/>
          </p:nvSpPr>
          <p:spPr>
            <a:xfrm>
              <a:off x="609600" y="2933778"/>
              <a:ext cx="7848600" cy="1264770"/>
            </a:xfrm>
            <a:custGeom>
              <a:avLst/>
              <a:gdLst>
                <a:gd name="connsiteX0" fmla="*/ 0 w 7848600"/>
                <a:gd name="connsiteY0" fmla="*/ 210799 h 1264770"/>
                <a:gd name="connsiteX1" fmla="*/ 210799 w 7848600"/>
                <a:gd name="connsiteY1" fmla="*/ 0 h 1264770"/>
                <a:gd name="connsiteX2" fmla="*/ 7637801 w 7848600"/>
                <a:gd name="connsiteY2" fmla="*/ 0 h 1264770"/>
                <a:gd name="connsiteX3" fmla="*/ 7848600 w 7848600"/>
                <a:gd name="connsiteY3" fmla="*/ 210799 h 1264770"/>
                <a:gd name="connsiteX4" fmla="*/ 7848600 w 7848600"/>
                <a:gd name="connsiteY4" fmla="*/ 1053971 h 1264770"/>
                <a:gd name="connsiteX5" fmla="*/ 7637801 w 7848600"/>
                <a:gd name="connsiteY5" fmla="*/ 1264770 h 1264770"/>
                <a:gd name="connsiteX6" fmla="*/ 210799 w 7848600"/>
                <a:gd name="connsiteY6" fmla="*/ 1264770 h 1264770"/>
                <a:gd name="connsiteX7" fmla="*/ 0 w 7848600"/>
                <a:gd name="connsiteY7" fmla="*/ 1053971 h 1264770"/>
                <a:gd name="connsiteX8" fmla="*/ 0 w 7848600"/>
                <a:gd name="connsiteY8" fmla="*/ 210799 h 1264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848600" h="1264770">
                  <a:moveTo>
                    <a:pt x="0" y="210799"/>
                  </a:moveTo>
                  <a:cubicBezTo>
                    <a:pt x="0" y="94378"/>
                    <a:pt x="94378" y="0"/>
                    <a:pt x="210799" y="0"/>
                  </a:cubicBezTo>
                  <a:lnTo>
                    <a:pt x="7637801" y="0"/>
                  </a:lnTo>
                  <a:cubicBezTo>
                    <a:pt x="7754222" y="0"/>
                    <a:pt x="7848600" y="94378"/>
                    <a:pt x="7848600" y="210799"/>
                  </a:cubicBezTo>
                  <a:lnTo>
                    <a:pt x="7848600" y="1053971"/>
                  </a:lnTo>
                  <a:cubicBezTo>
                    <a:pt x="7848600" y="1170392"/>
                    <a:pt x="7754222" y="1264770"/>
                    <a:pt x="7637801" y="1264770"/>
                  </a:cubicBezTo>
                  <a:lnTo>
                    <a:pt x="210799" y="1264770"/>
                  </a:lnTo>
                  <a:cubicBezTo>
                    <a:pt x="94378" y="1264770"/>
                    <a:pt x="0" y="1170392"/>
                    <a:pt x="0" y="1053971"/>
                  </a:cubicBezTo>
                  <a:lnTo>
                    <a:pt x="0" y="210799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  <a:alpha val="7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hueOff val="0"/>
                <a:satOff val="0"/>
                <a:lumOff val="0"/>
                <a:alphaOff val="-20000"/>
              </a:schemeClr>
            </a:fillRef>
            <a:effectRef idx="0">
              <a:schemeClr val="accent1">
                <a:alpha val="90000"/>
                <a:hueOff val="0"/>
                <a:satOff val="0"/>
                <a:lumOff val="0"/>
                <a:alphaOff val="-2000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9371" tIns="149371" rIns="149371" bIns="149371" numCol="1" spcCol="1270" anchor="ctr" anchorCtr="0">
              <a:noAutofit/>
            </a:bodyPr>
            <a:lstStyle/>
            <a:p>
              <a:pPr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dirty="0">
                  <a:solidFill>
                    <a:schemeClr val="tx1"/>
                  </a:solidFill>
                </a:rPr>
                <a:t>BPAD will work with each agency with heightened focus on developing a unique strategic plan specific to their needs for this transition</a:t>
              </a:r>
            </a:p>
          </p:txBody>
        </p:sp>
        <p:sp>
          <p:nvSpPr>
            <p:cNvPr id="8" name="Freeform: Shape 7"/>
            <p:cNvSpPr/>
            <p:nvPr/>
          </p:nvSpPr>
          <p:spPr>
            <a:xfrm>
              <a:off x="609600" y="4264788"/>
              <a:ext cx="7848600" cy="1264770"/>
            </a:xfrm>
            <a:custGeom>
              <a:avLst/>
              <a:gdLst>
                <a:gd name="connsiteX0" fmla="*/ 0 w 7848600"/>
                <a:gd name="connsiteY0" fmla="*/ 210799 h 1264770"/>
                <a:gd name="connsiteX1" fmla="*/ 210799 w 7848600"/>
                <a:gd name="connsiteY1" fmla="*/ 0 h 1264770"/>
                <a:gd name="connsiteX2" fmla="*/ 7637801 w 7848600"/>
                <a:gd name="connsiteY2" fmla="*/ 0 h 1264770"/>
                <a:gd name="connsiteX3" fmla="*/ 7848600 w 7848600"/>
                <a:gd name="connsiteY3" fmla="*/ 210799 h 1264770"/>
                <a:gd name="connsiteX4" fmla="*/ 7848600 w 7848600"/>
                <a:gd name="connsiteY4" fmla="*/ 1053971 h 1264770"/>
                <a:gd name="connsiteX5" fmla="*/ 7637801 w 7848600"/>
                <a:gd name="connsiteY5" fmla="*/ 1264770 h 1264770"/>
                <a:gd name="connsiteX6" fmla="*/ 210799 w 7848600"/>
                <a:gd name="connsiteY6" fmla="*/ 1264770 h 1264770"/>
                <a:gd name="connsiteX7" fmla="*/ 0 w 7848600"/>
                <a:gd name="connsiteY7" fmla="*/ 1053971 h 1264770"/>
                <a:gd name="connsiteX8" fmla="*/ 0 w 7848600"/>
                <a:gd name="connsiteY8" fmla="*/ 210799 h 1264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848600" h="1264770">
                  <a:moveTo>
                    <a:pt x="0" y="210799"/>
                  </a:moveTo>
                  <a:cubicBezTo>
                    <a:pt x="0" y="94378"/>
                    <a:pt x="94378" y="0"/>
                    <a:pt x="210799" y="0"/>
                  </a:cubicBezTo>
                  <a:lnTo>
                    <a:pt x="7637801" y="0"/>
                  </a:lnTo>
                  <a:cubicBezTo>
                    <a:pt x="7754222" y="0"/>
                    <a:pt x="7848600" y="94378"/>
                    <a:pt x="7848600" y="210799"/>
                  </a:cubicBezTo>
                  <a:lnTo>
                    <a:pt x="7848600" y="1053971"/>
                  </a:lnTo>
                  <a:cubicBezTo>
                    <a:pt x="7848600" y="1170392"/>
                    <a:pt x="7754222" y="1264770"/>
                    <a:pt x="7637801" y="1264770"/>
                  </a:cubicBezTo>
                  <a:lnTo>
                    <a:pt x="210799" y="1264770"/>
                  </a:lnTo>
                  <a:cubicBezTo>
                    <a:pt x="94378" y="1264770"/>
                    <a:pt x="0" y="1170392"/>
                    <a:pt x="0" y="1053971"/>
                  </a:cubicBezTo>
                  <a:lnTo>
                    <a:pt x="0" y="210799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  <a:alpha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hueOff val="0"/>
                <a:satOff val="0"/>
                <a:lumOff val="0"/>
                <a:alphaOff val="-40000"/>
              </a:schemeClr>
            </a:fillRef>
            <a:effectRef idx="0">
              <a:schemeClr val="accent1">
                <a:alpha val="90000"/>
                <a:hueOff val="0"/>
                <a:satOff val="0"/>
                <a:lumOff val="0"/>
                <a:alphaOff val="-4000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9371" tIns="149371" rIns="149371" bIns="149371" numCol="1" spcCol="1270" anchor="ctr" anchorCtr="0">
              <a:noAutofit/>
            </a:bodyPr>
            <a:lstStyle/>
            <a:p>
              <a:pPr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dirty="0">
                  <a:solidFill>
                    <a:schemeClr val="tx1"/>
                  </a:solidFill>
                </a:rPr>
                <a:t> Agencies will be able to take full advantage of expanded service offerings, higher security, continuous improvement, and BPAD’s no-compromise customer service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56470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Work Process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A6CE8-C4C0-42B8-98BF-4C4CFE7187C6}" type="slidenum">
              <a:rPr lang="en-US" smtClean="0"/>
              <a:t>3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866900" y="1892461"/>
            <a:ext cx="8458200" cy="4127339"/>
            <a:chOff x="381000" y="1332968"/>
            <a:chExt cx="8273667" cy="4695300"/>
          </a:xfrm>
        </p:grpSpPr>
        <p:sp>
          <p:nvSpPr>
            <p:cNvPr id="6" name="Freeform: Shape 5"/>
            <p:cNvSpPr/>
            <p:nvPr/>
          </p:nvSpPr>
          <p:spPr>
            <a:xfrm>
              <a:off x="381000" y="1332968"/>
              <a:ext cx="8273667" cy="575639"/>
            </a:xfrm>
            <a:custGeom>
              <a:avLst/>
              <a:gdLst>
                <a:gd name="connsiteX0" fmla="*/ 0 w 8273667"/>
                <a:gd name="connsiteY0" fmla="*/ 95942 h 575639"/>
                <a:gd name="connsiteX1" fmla="*/ 95942 w 8273667"/>
                <a:gd name="connsiteY1" fmla="*/ 0 h 575639"/>
                <a:gd name="connsiteX2" fmla="*/ 8177725 w 8273667"/>
                <a:gd name="connsiteY2" fmla="*/ 0 h 575639"/>
                <a:gd name="connsiteX3" fmla="*/ 8273667 w 8273667"/>
                <a:gd name="connsiteY3" fmla="*/ 95942 h 575639"/>
                <a:gd name="connsiteX4" fmla="*/ 8273667 w 8273667"/>
                <a:gd name="connsiteY4" fmla="*/ 479697 h 575639"/>
                <a:gd name="connsiteX5" fmla="*/ 8177725 w 8273667"/>
                <a:gd name="connsiteY5" fmla="*/ 575639 h 575639"/>
                <a:gd name="connsiteX6" fmla="*/ 95942 w 8273667"/>
                <a:gd name="connsiteY6" fmla="*/ 575639 h 575639"/>
                <a:gd name="connsiteX7" fmla="*/ 0 w 8273667"/>
                <a:gd name="connsiteY7" fmla="*/ 479697 h 575639"/>
                <a:gd name="connsiteX8" fmla="*/ 0 w 8273667"/>
                <a:gd name="connsiteY8" fmla="*/ 95942 h 5756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273667" h="575639">
                  <a:moveTo>
                    <a:pt x="0" y="95942"/>
                  </a:moveTo>
                  <a:cubicBezTo>
                    <a:pt x="0" y="42955"/>
                    <a:pt x="42955" y="0"/>
                    <a:pt x="95942" y="0"/>
                  </a:cubicBezTo>
                  <a:lnTo>
                    <a:pt x="8177725" y="0"/>
                  </a:lnTo>
                  <a:cubicBezTo>
                    <a:pt x="8230712" y="0"/>
                    <a:pt x="8273667" y="42955"/>
                    <a:pt x="8273667" y="95942"/>
                  </a:cubicBezTo>
                  <a:lnTo>
                    <a:pt x="8273667" y="479697"/>
                  </a:lnTo>
                  <a:cubicBezTo>
                    <a:pt x="8273667" y="532684"/>
                    <a:pt x="8230712" y="575639"/>
                    <a:pt x="8177725" y="575639"/>
                  </a:cubicBezTo>
                  <a:lnTo>
                    <a:pt x="95942" y="575639"/>
                  </a:lnTo>
                  <a:cubicBezTo>
                    <a:pt x="42955" y="575639"/>
                    <a:pt x="0" y="532684"/>
                    <a:pt x="0" y="479697"/>
                  </a:cubicBezTo>
                  <a:lnTo>
                    <a:pt x="0" y="95942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9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9540" tIns="119540" rIns="119540" bIns="119540" numCol="1" spcCol="1270" anchor="ctr" anchorCtr="0">
              <a:noAutofit/>
            </a:bodyPr>
            <a:lstStyle/>
            <a:p>
              <a:pPr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>
                  <a:solidFill>
                    <a:schemeClr val="tx1"/>
                  </a:solidFill>
                </a:rPr>
                <a:t>Submit work to BPAD</a:t>
              </a:r>
            </a:p>
          </p:txBody>
        </p:sp>
        <p:sp>
          <p:nvSpPr>
            <p:cNvPr id="7" name="Freeform: Shape 6"/>
            <p:cNvSpPr/>
            <p:nvPr/>
          </p:nvSpPr>
          <p:spPr>
            <a:xfrm>
              <a:off x="381000" y="1908608"/>
              <a:ext cx="8273667" cy="658260"/>
            </a:xfrm>
            <a:custGeom>
              <a:avLst/>
              <a:gdLst>
                <a:gd name="connsiteX0" fmla="*/ 0 w 8273667"/>
                <a:gd name="connsiteY0" fmla="*/ 0 h 658260"/>
                <a:gd name="connsiteX1" fmla="*/ 8273667 w 8273667"/>
                <a:gd name="connsiteY1" fmla="*/ 0 h 658260"/>
                <a:gd name="connsiteX2" fmla="*/ 8273667 w 8273667"/>
                <a:gd name="connsiteY2" fmla="*/ 658260 h 658260"/>
                <a:gd name="connsiteX3" fmla="*/ 0 w 8273667"/>
                <a:gd name="connsiteY3" fmla="*/ 658260 h 658260"/>
                <a:gd name="connsiteX4" fmla="*/ 0 w 8273667"/>
                <a:gd name="connsiteY4" fmla="*/ 0 h 6582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73667" h="658260">
                  <a:moveTo>
                    <a:pt x="0" y="0"/>
                  </a:moveTo>
                  <a:lnTo>
                    <a:pt x="8273667" y="0"/>
                  </a:lnTo>
                  <a:lnTo>
                    <a:pt x="8273667" y="658260"/>
                  </a:lnTo>
                  <a:lnTo>
                    <a:pt x="0" y="65826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62689" tIns="30480" rIns="170688" bIns="30480" numCol="1" spcCol="1270" anchor="t" anchorCtr="0">
              <a:noAutofit/>
            </a:bodyPr>
            <a:lstStyle/>
            <a:p>
              <a:pPr marL="171450" lvl="1" indent="-171450" defTabSz="84455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"/>
              </a:pPr>
              <a:r>
                <a:rPr lang="en-US" dirty="0">
                  <a:solidFill>
                    <a:schemeClr val="tx1"/>
                  </a:solidFill>
                </a:rPr>
                <a:t>Seamless workflow merge</a:t>
              </a:r>
            </a:p>
            <a:p>
              <a:pPr marL="171450" lvl="1" indent="-171450" defTabSz="84455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"/>
              </a:pPr>
              <a:r>
                <a:rPr lang="en-US" dirty="0">
                  <a:solidFill>
                    <a:schemeClr val="tx1"/>
                  </a:solidFill>
                </a:rPr>
                <a:t>Multiple submission options</a:t>
              </a:r>
            </a:p>
          </p:txBody>
        </p:sp>
        <p:sp>
          <p:nvSpPr>
            <p:cNvPr id="8" name="Freeform: Shape 7"/>
            <p:cNvSpPr/>
            <p:nvPr/>
          </p:nvSpPr>
          <p:spPr>
            <a:xfrm>
              <a:off x="381000" y="2566868"/>
              <a:ext cx="8273667" cy="575639"/>
            </a:xfrm>
            <a:custGeom>
              <a:avLst/>
              <a:gdLst>
                <a:gd name="connsiteX0" fmla="*/ 0 w 8273667"/>
                <a:gd name="connsiteY0" fmla="*/ 95942 h 575639"/>
                <a:gd name="connsiteX1" fmla="*/ 95942 w 8273667"/>
                <a:gd name="connsiteY1" fmla="*/ 0 h 575639"/>
                <a:gd name="connsiteX2" fmla="*/ 8177725 w 8273667"/>
                <a:gd name="connsiteY2" fmla="*/ 0 h 575639"/>
                <a:gd name="connsiteX3" fmla="*/ 8273667 w 8273667"/>
                <a:gd name="connsiteY3" fmla="*/ 95942 h 575639"/>
                <a:gd name="connsiteX4" fmla="*/ 8273667 w 8273667"/>
                <a:gd name="connsiteY4" fmla="*/ 479697 h 575639"/>
                <a:gd name="connsiteX5" fmla="*/ 8177725 w 8273667"/>
                <a:gd name="connsiteY5" fmla="*/ 575639 h 575639"/>
                <a:gd name="connsiteX6" fmla="*/ 95942 w 8273667"/>
                <a:gd name="connsiteY6" fmla="*/ 575639 h 575639"/>
                <a:gd name="connsiteX7" fmla="*/ 0 w 8273667"/>
                <a:gd name="connsiteY7" fmla="*/ 479697 h 575639"/>
                <a:gd name="connsiteX8" fmla="*/ 0 w 8273667"/>
                <a:gd name="connsiteY8" fmla="*/ 95942 h 5756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273667" h="575639">
                  <a:moveTo>
                    <a:pt x="0" y="95942"/>
                  </a:moveTo>
                  <a:cubicBezTo>
                    <a:pt x="0" y="42955"/>
                    <a:pt x="42955" y="0"/>
                    <a:pt x="95942" y="0"/>
                  </a:cubicBezTo>
                  <a:lnTo>
                    <a:pt x="8177725" y="0"/>
                  </a:lnTo>
                  <a:cubicBezTo>
                    <a:pt x="8230712" y="0"/>
                    <a:pt x="8273667" y="42955"/>
                    <a:pt x="8273667" y="95942"/>
                  </a:cubicBezTo>
                  <a:lnTo>
                    <a:pt x="8273667" y="479697"/>
                  </a:lnTo>
                  <a:cubicBezTo>
                    <a:pt x="8273667" y="532684"/>
                    <a:pt x="8230712" y="575639"/>
                    <a:pt x="8177725" y="575639"/>
                  </a:cubicBezTo>
                  <a:lnTo>
                    <a:pt x="95942" y="575639"/>
                  </a:lnTo>
                  <a:cubicBezTo>
                    <a:pt x="42955" y="575639"/>
                    <a:pt x="0" y="532684"/>
                    <a:pt x="0" y="479697"/>
                  </a:cubicBezTo>
                  <a:lnTo>
                    <a:pt x="0" y="95942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  <a:alpha val="7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hueOff val="0"/>
                <a:satOff val="0"/>
                <a:lumOff val="0"/>
                <a:alphaOff val="-20000"/>
              </a:schemeClr>
            </a:fillRef>
            <a:effectRef idx="0">
              <a:schemeClr val="accent1">
                <a:alpha val="90000"/>
                <a:hueOff val="0"/>
                <a:satOff val="0"/>
                <a:lumOff val="0"/>
                <a:alphaOff val="-2000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9540" tIns="119540" rIns="119540" bIns="119540" numCol="1" spcCol="1270" anchor="ctr" anchorCtr="0">
              <a:noAutofit/>
            </a:bodyPr>
            <a:lstStyle/>
            <a:p>
              <a:pPr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>
                  <a:solidFill>
                    <a:schemeClr val="tx1"/>
                  </a:solidFill>
                </a:rPr>
                <a:t>Expanded service offerings and greater value</a:t>
              </a:r>
            </a:p>
          </p:txBody>
        </p:sp>
        <p:sp>
          <p:nvSpPr>
            <p:cNvPr id="9" name="Freeform: Shape 8"/>
            <p:cNvSpPr/>
            <p:nvPr/>
          </p:nvSpPr>
          <p:spPr>
            <a:xfrm>
              <a:off x="381000" y="3142508"/>
              <a:ext cx="8273667" cy="1316520"/>
            </a:xfrm>
            <a:custGeom>
              <a:avLst/>
              <a:gdLst>
                <a:gd name="connsiteX0" fmla="*/ 0 w 8273667"/>
                <a:gd name="connsiteY0" fmla="*/ 0 h 1316520"/>
                <a:gd name="connsiteX1" fmla="*/ 8273667 w 8273667"/>
                <a:gd name="connsiteY1" fmla="*/ 0 h 1316520"/>
                <a:gd name="connsiteX2" fmla="*/ 8273667 w 8273667"/>
                <a:gd name="connsiteY2" fmla="*/ 1316520 h 1316520"/>
                <a:gd name="connsiteX3" fmla="*/ 0 w 8273667"/>
                <a:gd name="connsiteY3" fmla="*/ 1316520 h 1316520"/>
                <a:gd name="connsiteX4" fmla="*/ 0 w 8273667"/>
                <a:gd name="connsiteY4" fmla="*/ 0 h 1316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73667" h="1316520">
                  <a:moveTo>
                    <a:pt x="0" y="0"/>
                  </a:moveTo>
                  <a:lnTo>
                    <a:pt x="8273667" y="0"/>
                  </a:lnTo>
                  <a:lnTo>
                    <a:pt x="8273667" y="1316520"/>
                  </a:lnTo>
                  <a:lnTo>
                    <a:pt x="0" y="131652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62689" tIns="30480" rIns="170688" bIns="30480" numCol="1" spcCol="1270" anchor="t" anchorCtr="0">
              <a:noAutofit/>
            </a:bodyPr>
            <a:lstStyle/>
            <a:p>
              <a:pPr marL="171450" lvl="1" indent="-171450" defTabSz="84455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"/>
              </a:pPr>
              <a:r>
                <a:rPr lang="en-US">
                  <a:solidFill>
                    <a:schemeClr val="tx1"/>
                  </a:solidFill>
                </a:rPr>
                <a:t>Complete design, production, and delivery options</a:t>
              </a:r>
            </a:p>
            <a:p>
              <a:pPr marL="171450" lvl="1" indent="-171450" defTabSz="84455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"/>
              </a:pPr>
              <a:r>
                <a:rPr lang="en-US">
                  <a:solidFill>
                    <a:schemeClr val="tx1"/>
                  </a:solidFill>
                </a:rPr>
                <a:t>Enterprise forms and envelopes</a:t>
              </a:r>
            </a:p>
            <a:p>
              <a:pPr marL="171450" lvl="1" indent="-171450" defTabSz="84455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"/>
              </a:pPr>
              <a:r>
                <a:rPr lang="en-US">
                  <a:solidFill>
                    <a:schemeClr val="tx1"/>
                  </a:solidFill>
                </a:rPr>
                <a:t>Best practices</a:t>
              </a:r>
            </a:p>
            <a:p>
              <a:pPr marL="171450" lvl="1" indent="-171450" defTabSz="84455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"/>
              </a:pPr>
              <a:r>
                <a:rPr lang="en-US">
                  <a:solidFill>
                    <a:schemeClr val="tx1"/>
                  </a:solidFill>
                </a:rPr>
                <a:t>Transparency and tracking</a:t>
              </a:r>
            </a:p>
          </p:txBody>
        </p:sp>
        <p:sp>
          <p:nvSpPr>
            <p:cNvPr id="10" name="Freeform: Shape 9"/>
            <p:cNvSpPr/>
            <p:nvPr/>
          </p:nvSpPr>
          <p:spPr>
            <a:xfrm>
              <a:off x="381000" y="4459028"/>
              <a:ext cx="8273667" cy="575639"/>
            </a:xfrm>
            <a:custGeom>
              <a:avLst/>
              <a:gdLst>
                <a:gd name="connsiteX0" fmla="*/ 0 w 8273667"/>
                <a:gd name="connsiteY0" fmla="*/ 95942 h 575639"/>
                <a:gd name="connsiteX1" fmla="*/ 95942 w 8273667"/>
                <a:gd name="connsiteY1" fmla="*/ 0 h 575639"/>
                <a:gd name="connsiteX2" fmla="*/ 8177725 w 8273667"/>
                <a:gd name="connsiteY2" fmla="*/ 0 h 575639"/>
                <a:gd name="connsiteX3" fmla="*/ 8273667 w 8273667"/>
                <a:gd name="connsiteY3" fmla="*/ 95942 h 575639"/>
                <a:gd name="connsiteX4" fmla="*/ 8273667 w 8273667"/>
                <a:gd name="connsiteY4" fmla="*/ 479697 h 575639"/>
                <a:gd name="connsiteX5" fmla="*/ 8177725 w 8273667"/>
                <a:gd name="connsiteY5" fmla="*/ 575639 h 575639"/>
                <a:gd name="connsiteX6" fmla="*/ 95942 w 8273667"/>
                <a:gd name="connsiteY6" fmla="*/ 575639 h 575639"/>
                <a:gd name="connsiteX7" fmla="*/ 0 w 8273667"/>
                <a:gd name="connsiteY7" fmla="*/ 479697 h 575639"/>
                <a:gd name="connsiteX8" fmla="*/ 0 w 8273667"/>
                <a:gd name="connsiteY8" fmla="*/ 95942 h 5756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273667" h="575639">
                  <a:moveTo>
                    <a:pt x="0" y="95942"/>
                  </a:moveTo>
                  <a:cubicBezTo>
                    <a:pt x="0" y="42955"/>
                    <a:pt x="42955" y="0"/>
                    <a:pt x="95942" y="0"/>
                  </a:cubicBezTo>
                  <a:lnTo>
                    <a:pt x="8177725" y="0"/>
                  </a:lnTo>
                  <a:cubicBezTo>
                    <a:pt x="8230712" y="0"/>
                    <a:pt x="8273667" y="42955"/>
                    <a:pt x="8273667" y="95942"/>
                  </a:cubicBezTo>
                  <a:lnTo>
                    <a:pt x="8273667" y="479697"/>
                  </a:lnTo>
                  <a:cubicBezTo>
                    <a:pt x="8273667" y="532684"/>
                    <a:pt x="8230712" y="575639"/>
                    <a:pt x="8177725" y="575639"/>
                  </a:cubicBezTo>
                  <a:lnTo>
                    <a:pt x="95942" y="575639"/>
                  </a:lnTo>
                  <a:cubicBezTo>
                    <a:pt x="42955" y="575639"/>
                    <a:pt x="0" y="532684"/>
                    <a:pt x="0" y="479697"/>
                  </a:cubicBezTo>
                  <a:lnTo>
                    <a:pt x="0" y="95942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  <a:alpha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hueOff val="0"/>
                <a:satOff val="0"/>
                <a:lumOff val="0"/>
                <a:alphaOff val="-40000"/>
              </a:schemeClr>
            </a:fillRef>
            <a:effectRef idx="0">
              <a:schemeClr val="accent1">
                <a:alpha val="90000"/>
                <a:hueOff val="0"/>
                <a:satOff val="0"/>
                <a:lumOff val="0"/>
                <a:alphaOff val="-4000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9540" tIns="119540" rIns="119540" bIns="119540" numCol="1" spcCol="1270" anchor="ctr" anchorCtr="0">
              <a:noAutofit/>
            </a:bodyPr>
            <a:lstStyle/>
            <a:p>
              <a:pPr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>
                  <a:solidFill>
                    <a:schemeClr val="tx1"/>
                  </a:solidFill>
                </a:rPr>
                <a:t>Continuous improvement</a:t>
              </a:r>
            </a:p>
          </p:txBody>
        </p:sp>
        <p:sp>
          <p:nvSpPr>
            <p:cNvPr id="11" name="Freeform: Shape 10"/>
            <p:cNvSpPr/>
            <p:nvPr/>
          </p:nvSpPr>
          <p:spPr>
            <a:xfrm>
              <a:off x="381000" y="5034668"/>
              <a:ext cx="8273667" cy="993600"/>
            </a:xfrm>
            <a:custGeom>
              <a:avLst/>
              <a:gdLst>
                <a:gd name="connsiteX0" fmla="*/ 0 w 8273667"/>
                <a:gd name="connsiteY0" fmla="*/ 0 h 993600"/>
                <a:gd name="connsiteX1" fmla="*/ 8273667 w 8273667"/>
                <a:gd name="connsiteY1" fmla="*/ 0 h 993600"/>
                <a:gd name="connsiteX2" fmla="*/ 8273667 w 8273667"/>
                <a:gd name="connsiteY2" fmla="*/ 993600 h 993600"/>
                <a:gd name="connsiteX3" fmla="*/ 0 w 8273667"/>
                <a:gd name="connsiteY3" fmla="*/ 993600 h 993600"/>
                <a:gd name="connsiteX4" fmla="*/ 0 w 8273667"/>
                <a:gd name="connsiteY4" fmla="*/ 0 h 99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73667" h="993600">
                  <a:moveTo>
                    <a:pt x="0" y="0"/>
                  </a:moveTo>
                  <a:lnTo>
                    <a:pt x="8273667" y="0"/>
                  </a:lnTo>
                  <a:lnTo>
                    <a:pt x="8273667" y="993600"/>
                  </a:lnTo>
                  <a:lnTo>
                    <a:pt x="0" y="9936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62689" tIns="30480" rIns="170688" bIns="30480" numCol="1" spcCol="1270" anchor="t" anchorCtr="0">
              <a:noAutofit/>
            </a:bodyPr>
            <a:lstStyle/>
            <a:p>
              <a:pPr marL="171450" lvl="1" indent="-171450" defTabSz="84455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"/>
              </a:pPr>
              <a:r>
                <a:rPr lang="en-US">
                  <a:solidFill>
                    <a:schemeClr val="tx1"/>
                  </a:solidFill>
                </a:rPr>
                <a:t>Enhanced security for your sensitive data </a:t>
              </a:r>
            </a:p>
            <a:p>
              <a:pPr marL="171450" lvl="1" indent="-171450" defTabSz="84455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"/>
              </a:pPr>
              <a:r>
                <a:rPr lang="en-US">
                  <a:solidFill>
                    <a:schemeClr val="tx1"/>
                  </a:solidFill>
                </a:rPr>
                <a:t>More precise processes with emphasis on efficiency</a:t>
              </a:r>
            </a:p>
            <a:p>
              <a:pPr marL="171450" lvl="1" indent="-171450" defTabSz="84455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"/>
              </a:pPr>
              <a:r>
                <a:rPr lang="en-US">
                  <a:solidFill>
                    <a:schemeClr val="tx1"/>
                  </a:solidFill>
                </a:rPr>
                <a:t>Lower cost/higher value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11143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BPAD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A6CE8-C4C0-42B8-98BF-4C4CFE7187C6}" type="slidenum">
              <a:rPr lang="en-US" smtClean="0"/>
              <a:t>4</a:t>
            </a:fld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990600" y="2362200"/>
            <a:ext cx="10744200" cy="2742462"/>
            <a:chOff x="729519" y="1829169"/>
            <a:chExt cx="10744200" cy="2742462"/>
          </a:xfrm>
        </p:grpSpPr>
        <p:sp>
          <p:nvSpPr>
            <p:cNvPr id="6" name="Oval 5"/>
            <p:cNvSpPr/>
            <p:nvPr/>
          </p:nvSpPr>
          <p:spPr>
            <a:xfrm>
              <a:off x="729519" y="1829169"/>
              <a:ext cx="685615" cy="685615"/>
            </a:xfrm>
            <a:prstGeom prst="ellipse">
              <a:avLst/>
            </a:prstGeom>
            <a:solidFill>
              <a:schemeClr val="accent1">
                <a:lumMod val="40000"/>
                <a:lumOff val="60000"/>
                <a:alpha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7" name="Freeform: Shape 6"/>
            <p:cNvSpPr/>
            <p:nvPr/>
          </p:nvSpPr>
          <p:spPr>
            <a:xfrm>
              <a:off x="1447800" y="1829169"/>
              <a:ext cx="5149119" cy="685615"/>
            </a:xfrm>
            <a:custGeom>
              <a:avLst/>
              <a:gdLst>
                <a:gd name="connsiteX0" fmla="*/ 0 w 3658009"/>
                <a:gd name="connsiteY0" fmla="*/ 0 h 685615"/>
                <a:gd name="connsiteX1" fmla="*/ 3658009 w 3658009"/>
                <a:gd name="connsiteY1" fmla="*/ 0 h 685615"/>
                <a:gd name="connsiteX2" fmla="*/ 3658009 w 3658009"/>
                <a:gd name="connsiteY2" fmla="*/ 685615 h 685615"/>
                <a:gd name="connsiteX3" fmla="*/ 0 w 3658009"/>
                <a:gd name="connsiteY3" fmla="*/ 685615 h 685615"/>
                <a:gd name="connsiteX4" fmla="*/ 0 w 3658009"/>
                <a:gd name="connsiteY4" fmla="*/ 0 h 6856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58009" h="685615">
                  <a:moveTo>
                    <a:pt x="0" y="0"/>
                  </a:moveTo>
                  <a:lnTo>
                    <a:pt x="3658009" y="0"/>
                  </a:lnTo>
                  <a:lnTo>
                    <a:pt x="3658009" y="685615"/>
                  </a:lnTo>
                  <a:lnTo>
                    <a:pt x="0" y="68561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27940" rIns="0" bIns="27940" numCol="1" spcCol="1270" anchor="ctr" anchorCtr="0">
              <a:noAutofit/>
            </a:bodyPr>
            <a:lstStyle/>
            <a:p>
              <a:pPr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/>
                <a:t>No-compromise customer service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729519" y="2514785"/>
              <a:ext cx="685615" cy="685615"/>
            </a:xfrm>
            <a:prstGeom prst="ellipse">
              <a:avLst/>
            </a:prstGeom>
            <a:solidFill>
              <a:schemeClr val="accent1">
                <a:lumMod val="40000"/>
                <a:lumOff val="60000"/>
                <a:alpha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9" name="Freeform: Shape 8"/>
            <p:cNvSpPr/>
            <p:nvPr/>
          </p:nvSpPr>
          <p:spPr>
            <a:xfrm>
              <a:off x="1447800" y="2514785"/>
              <a:ext cx="5149119" cy="685615"/>
            </a:xfrm>
            <a:custGeom>
              <a:avLst/>
              <a:gdLst>
                <a:gd name="connsiteX0" fmla="*/ 0 w 3658009"/>
                <a:gd name="connsiteY0" fmla="*/ 0 h 685615"/>
                <a:gd name="connsiteX1" fmla="*/ 3658009 w 3658009"/>
                <a:gd name="connsiteY1" fmla="*/ 0 h 685615"/>
                <a:gd name="connsiteX2" fmla="*/ 3658009 w 3658009"/>
                <a:gd name="connsiteY2" fmla="*/ 685615 h 685615"/>
                <a:gd name="connsiteX3" fmla="*/ 0 w 3658009"/>
                <a:gd name="connsiteY3" fmla="*/ 685615 h 685615"/>
                <a:gd name="connsiteX4" fmla="*/ 0 w 3658009"/>
                <a:gd name="connsiteY4" fmla="*/ 0 h 6856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58009" h="685615">
                  <a:moveTo>
                    <a:pt x="0" y="0"/>
                  </a:moveTo>
                  <a:lnTo>
                    <a:pt x="3658009" y="0"/>
                  </a:lnTo>
                  <a:lnTo>
                    <a:pt x="3658009" y="685615"/>
                  </a:lnTo>
                  <a:lnTo>
                    <a:pt x="0" y="68561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27940" rIns="0" bIns="27940" numCol="1" spcCol="1270" anchor="ctr" anchorCtr="0">
              <a:noAutofit/>
            </a:bodyPr>
            <a:lstStyle/>
            <a:p>
              <a:pPr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/>
                <a:t>State of the art production equipment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729519" y="3200400"/>
              <a:ext cx="685615" cy="685615"/>
            </a:xfrm>
            <a:prstGeom prst="ellipse">
              <a:avLst/>
            </a:prstGeom>
            <a:solidFill>
              <a:schemeClr val="accent1">
                <a:lumMod val="40000"/>
                <a:lumOff val="60000"/>
                <a:alpha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1" name="Freeform: Shape 10"/>
            <p:cNvSpPr/>
            <p:nvPr/>
          </p:nvSpPr>
          <p:spPr>
            <a:xfrm>
              <a:off x="1447800" y="3200400"/>
              <a:ext cx="5149119" cy="685615"/>
            </a:xfrm>
            <a:custGeom>
              <a:avLst/>
              <a:gdLst>
                <a:gd name="connsiteX0" fmla="*/ 0 w 3658009"/>
                <a:gd name="connsiteY0" fmla="*/ 0 h 685615"/>
                <a:gd name="connsiteX1" fmla="*/ 3658009 w 3658009"/>
                <a:gd name="connsiteY1" fmla="*/ 0 h 685615"/>
                <a:gd name="connsiteX2" fmla="*/ 3658009 w 3658009"/>
                <a:gd name="connsiteY2" fmla="*/ 685615 h 685615"/>
                <a:gd name="connsiteX3" fmla="*/ 0 w 3658009"/>
                <a:gd name="connsiteY3" fmla="*/ 685615 h 685615"/>
                <a:gd name="connsiteX4" fmla="*/ 0 w 3658009"/>
                <a:gd name="connsiteY4" fmla="*/ 0 h 6856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58009" h="685615">
                  <a:moveTo>
                    <a:pt x="0" y="0"/>
                  </a:moveTo>
                  <a:lnTo>
                    <a:pt x="3658009" y="0"/>
                  </a:lnTo>
                  <a:lnTo>
                    <a:pt x="3658009" y="685615"/>
                  </a:lnTo>
                  <a:lnTo>
                    <a:pt x="0" y="68561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27940" rIns="0" bIns="27940" numCol="1" spcCol="1270" anchor="ctr" anchorCtr="0">
              <a:noAutofit/>
            </a:bodyPr>
            <a:lstStyle/>
            <a:p>
              <a:pPr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/>
                <a:t>Data is secure behind DET firewall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729519" y="3886016"/>
              <a:ext cx="685615" cy="685615"/>
            </a:xfrm>
            <a:prstGeom prst="ellipse">
              <a:avLst/>
            </a:prstGeom>
            <a:solidFill>
              <a:schemeClr val="accent1">
                <a:lumMod val="40000"/>
                <a:lumOff val="60000"/>
                <a:alpha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3" name="Freeform: Shape 12"/>
            <p:cNvSpPr/>
            <p:nvPr/>
          </p:nvSpPr>
          <p:spPr>
            <a:xfrm>
              <a:off x="1447800" y="3886016"/>
              <a:ext cx="5149119" cy="685615"/>
            </a:xfrm>
            <a:custGeom>
              <a:avLst/>
              <a:gdLst>
                <a:gd name="connsiteX0" fmla="*/ 0 w 3658009"/>
                <a:gd name="connsiteY0" fmla="*/ 0 h 685615"/>
                <a:gd name="connsiteX1" fmla="*/ 3658009 w 3658009"/>
                <a:gd name="connsiteY1" fmla="*/ 0 h 685615"/>
                <a:gd name="connsiteX2" fmla="*/ 3658009 w 3658009"/>
                <a:gd name="connsiteY2" fmla="*/ 685615 h 685615"/>
                <a:gd name="connsiteX3" fmla="*/ 0 w 3658009"/>
                <a:gd name="connsiteY3" fmla="*/ 685615 h 685615"/>
                <a:gd name="connsiteX4" fmla="*/ 0 w 3658009"/>
                <a:gd name="connsiteY4" fmla="*/ 0 h 6856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58009" h="685615">
                  <a:moveTo>
                    <a:pt x="0" y="0"/>
                  </a:moveTo>
                  <a:lnTo>
                    <a:pt x="3658009" y="0"/>
                  </a:lnTo>
                  <a:lnTo>
                    <a:pt x="3658009" y="685615"/>
                  </a:lnTo>
                  <a:lnTo>
                    <a:pt x="0" y="68561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27940" rIns="0" bIns="27940" numCol="1" spcCol="1270" anchor="ctr" anchorCtr="0">
              <a:noAutofit/>
            </a:bodyPr>
            <a:lstStyle/>
            <a:p>
              <a:pPr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/>
                <a:t>Creative digital design to completion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5606319" y="2171977"/>
              <a:ext cx="685615" cy="685615"/>
            </a:xfrm>
            <a:prstGeom prst="ellipse">
              <a:avLst/>
            </a:prstGeom>
            <a:solidFill>
              <a:schemeClr val="accent1">
                <a:lumMod val="40000"/>
                <a:lumOff val="60000"/>
                <a:alpha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5" name="Freeform: Shape 14"/>
            <p:cNvSpPr/>
            <p:nvPr/>
          </p:nvSpPr>
          <p:spPr>
            <a:xfrm>
              <a:off x="6324600" y="2171977"/>
              <a:ext cx="5149119" cy="685615"/>
            </a:xfrm>
            <a:custGeom>
              <a:avLst/>
              <a:gdLst>
                <a:gd name="connsiteX0" fmla="*/ 0 w 3658009"/>
                <a:gd name="connsiteY0" fmla="*/ 0 h 685615"/>
                <a:gd name="connsiteX1" fmla="*/ 3658009 w 3658009"/>
                <a:gd name="connsiteY1" fmla="*/ 0 h 685615"/>
                <a:gd name="connsiteX2" fmla="*/ 3658009 w 3658009"/>
                <a:gd name="connsiteY2" fmla="*/ 685615 h 685615"/>
                <a:gd name="connsiteX3" fmla="*/ 0 w 3658009"/>
                <a:gd name="connsiteY3" fmla="*/ 685615 h 685615"/>
                <a:gd name="connsiteX4" fmla="*/ 0 w 3658009"/>
                <a:gd name="connsiteY4" fmla="*/ 0 h 6856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58009" h="685615">
                  <a:moveTo>
                    <a:pt x="0" y="0"/>
                  </a:moveTo>
                  <a:lnTo>
                    <a:pt x="3658009" y="0"/>
                  </a:lnTo>
                  <a:lnTo>
                    <a:pt x="3658009" y="685615"/>
                  </a:lnTo>
                  <a:lnTo>
                    <a:pt x="0" y="68561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27940" rIns="0" bIns="27940" numCol="1" spcCol="1270" anchor="ctr" anchorCtr="0">
              <a:noAutofit/>
            </a:bodyPr>
            <a:lstStyle/>
            <a:p>
              <a:pPr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/>
                <a:t>Over 500 years of print and mail experience</a:t>
              </a:r>
            </a:p>
          </p:txBody>
        </p:sp>
        <p:sp>
          <p:nvSpPr>
            <p:cNvPr id="16" name="Oval 15"/>
            <p:cNvSpPr/>
            <p:nvPr/>
          </p:nvSpPr>
          <p:spPr>
            <a:xfrm>
              <a:off x="5606319" y="2857593"/>
              <a:ext cx="685615" cy="685615"/>
            </a:xfrm>
            <a:prstGeom prst="ellipse">
              <a:avLst/>
            </a:prstGeom>
            <a:solidFill>
              <a:schemeClr val="accent1">
                <a:lumMod val="40000"/>
                <a:lumOff val="60000"/>
                <a:alpha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Freeform: Shape 16"/>
            <p:cNvSpPr/>
            <p:nvPr/>
          </p:nvSpPr>
          <p:spPr>
            <a:xfrm>
              <a:off x="6324600" y="2857593"/>
              <a:ext cx="5149119" cy="685615"/>
            </a:xfrm>
            <a:custGeom>
              <a:avLst/>
              <a:gdLst>
                <a:gd name="connsiteX0" fmla="*/ 0 w 3658009"/>
                <a:gd name="connsiteY0" fmla="*/ 0 h 685615"/>
                <a:gd name="connsiteX1" fmla="*/ 3658009 w 3658009"/>
                <a:gd name="connsiteY1" fmla="*/ 0 h 685615"/>
                <a:gd name="connsiteX2" fmla="*/ 3658009 w 3658009"/>
                <a:gd name="connsiteY2" fmla="*/ 685615 h 685615"/>
                <a:gd name="connsiteX3" fmla="*/ 0 w 3658009"/>
                <a:gd name="connsiteY3" fmla="*/ 685615 h 685615"/>
                <a:gd name="connsiteX4" fmla="*/ 0 w 3658009"/>
                <a:gd name="connsiteY4" fmla="*/ 0 h 6856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58009" h="685615">
                  <a:moveTo>
                    <a:pt x="0" y="0"/>
                  </a:moveTo>
                  <a:lnTo>
                    <a:pt x="3658009" y="0"/>
                  </a:lnTo>
                  <a:lnTo>
                    <a:pt x="3658009" y="685615"/>
                  </a:lnTo>
                  <a:lnTo>
                    <a:pt x="0" y="68561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27940" rIns="0" bIns="27940" numCol="1" spcCol="1270" anchor="ctr" anchorCtr="0">
              <a:noAutofit/>
            </a:bodyPr>
            <a:lstStyle/>
            <a:p>
              <a:pPr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/>
                <a:t>Efficiency: 24/7 operation</a:t>
              </a:r>
            </a:p>
          </p:txBody>
        </p:sp>
        <p:sp>
          <p:nvSpPr>
            <p:cNvPr id="18" name="Oval 17"/>
            <p:cNvSpPr/>
            <p:nvPr/>
          </p:nvSpPr>
          <p:spPr>
            <a:xfrm>
              <a:off x="5606319" y="3543208"/>
              <a:ext cx="685615" cy="685615"/>
            </a:xfrm>
            <a:prstGeom prst="ellipse">
              <a:avLst/>
            </a:prstGeom>
            <a:solidFill>
              <a:schemeClr val="accent1">
                <a:lumMod val="40000"/>
                <a:lumOff val="60000"/>
                <a:alpha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9" name="Freeform: Shape 18"/>
            <p:cNvSpPr/>
            <p:nvPr/>
          </p:nvSpPr>
          <p:spPr>
            <a:xfrm>
              <a:off x="6324600" y="3543208"/>
              <a:ext cx="5149119" cy="685615"/>
            </a:xfrm>
            <a:custGeom>
              <a:avLst/>
              <a:gdLst>
                <a:gd name="connsiteX0" fmla="*/ 0 w 3658009"/>
                <a:gd name="connsiteY0" fmla="*/ 0 h 685615"/>
                <a:gd name="connsiteX1" fmla="*/ 3658009 w 3658009"/>
                <a:gd name="connsiteY1" fmla="*/ 0 h 685615"/>
                <a:gd name="connsiteX2" fmla="*/ 3658009 w 3658009"/>
                <a:gd name="connsiteY2" fmla="*/ 685615 h 685615"/>
                <a:gd name="connsiteX3" fmla="*/ 0 w 3658009"/>
                <a:gd name="connsiteY3" fmla="*/ 685615 h 685615"/>
                <a:gd name="connsiteX4" fmla="*/ 0 w 3658009"/>
                <a:gd name="connsiteY4" fmla="*/ 0 h 6856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58009" h="685615">
                  <a:moveTo>
                    <a:pt x="0" y="0"/>
                  </a:moveTo>
                  <a:lnTo>
                    <a:pt x="3658009" y="0"/>
                  </a:lnTo>
                  <a:lnTo>
                    <a:pt x="3658009" y="685615"/>
                  </a:lnTo>
                  <a:lnTo>
                    <a:pt x="0" y="68561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27940" rIns="0" bIns="27940" numCol="1" spcCol="1270" anchor="ctr" anchorCtr="0">
              <a:noAutofit/>
            </a:bodyPr>
            <a:lstStyle/>
            <a:p>
              <a:pPr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/>
                <a:t>Inter-agency source: no procurement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9792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it will Happen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A6CE8-C4C0-42B8-98BF-4C4CFE7187C6}" type="slidenum">
              <a:rPr lang="en-US" smtClean="0"/>
              <a:t>5</a:t>
            </a:fld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2590800" y="1998263"/>
            <a:ext cx="7162604" cy="3692347"/>
            <a:chOff x="2590800" y="2012944"/>
            <a:chExt cx="7162604" cy="3692347"/>
          </a:xfrm>
        </p:grpSpPr>
        <p:sp>
          <p:nvSpPr>
            <p:cNvPr id="6" name="Arrow: Left 5"/>
            <p:cNvSpPr/>
            <p:nvPr/>
          </p:nvSpPr>
          <p:spPr>
            <a:xfrm rot="861356">
              <a:off x="4520063" y="4311023"/>
              <a:ext cx="1959812" cy="639131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accent1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7" name="Freeform: Shape 6"/>
            <p:cNvSpPr/>
            <p:nvPr/>
          </p:nvSpPr>
          <p:spPr>
            <a:xfrm>
              <a:off x="2590800" y="3669347"/>
              <a:ext cx="1903232" cy="1265117"/>
            </a:xfrm>
            <a:custGeom>
              <a:avLst/>
              <a:gdLst>
                <a:gd name="connsiteX0" fmla="*/ 0 w 2130437"/>
                <a:gd name="connsiteY0" fmla="*/ 170435 h 1704350"/>
                <a:gd name="connsiteX1" fmla="*/ 170435 w 2130437"/>
                <a:gd name="connsiteY1" fmla="*/ 0 h 1704350"/>
                <a:gd name="connsiteX2" fmla="*/ 1960002 w 2130437"/>
                <a:gd name="connsiteY2" fmla="*/ 0 h 1704350"/>
                <a:gd name="connsiteX3" fmla="*/ 2130437 w 2130437"/>
                <a:gd name="connsiteY3" fmla="*/ 170435 h 1704350"/>
                <a:gd name="connsiteX4" fmla="*/ 2130437 w 2130437"/>
                <a:gd name="connsiteY4" fmla="*/ 1533915 h 1704350"/>
                <a:gd name="connsiteX5" fmla="*/ 1960002 w 2130437"/>
                <a:gd name="connsiteY5" fmla="*/ 1704350 h 1704350"/>
                <a:gd name="connsiteX6" fmla="*/ 170435 w 2130437"/>
                <a:gd name="connsiteY6" fmla="*/ 1704350 h 1704350"/>
                <a:gd name="connsiteX7" fmla="*/ 0 w 2130437"/>
                <a:gd name="connsiteY7" fmla="*/ 1533915 h 1704350"/>
                <a:gd name="connsiteX8" fmla="*/ 0 w 2130437"/>
                <a:gd name="connsiteY8" fmla="*/ 170435 h 1704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30437" h="1704350">
                  <a:moveTo>
                    <a:pt x="0" y="170435"/>
                  </a:moveTo>
                  <a:cubicBezTo>
                    <a:pt x="0" y="76306"/>
                    <a:pt x="76306" y="0"/>
                    <a:pt x="170435" y="0"/>
                  </a:cubicBezTo>
                  <a:lnTo>
                    <a:pt x="1960002" y="0"/>
                  </a:lnTo>
                  <a:cubicBezTo>
                    <a:pt x="2054131" y="0"/>
                    <a:pt x="2130437" y="76306"/>
                    <a:pt x="2130437" y="170435"/>
                  </a:cubicBezTo>
                  <a:lnTo>
                    <a:pt x="2130437" y="1533915"/>
                  </a:lnTo>
                  <a:cubicBezTo>
                    <a:pt x="2130437" y="1628044"/>
                    <a:pt x="2054131" y="1704350"/>
                    <a:pt x="1960002" y="1704350"/>
                  </a:cubicBezTo>
                  <a:lnTo>
                    <a:pt x="170435" y="1704350"/>
                  </a:lnTo>
                  <a:cubicBezTo>
                    <a:pt x="76306" y="1704350"/>
                    <a:pt x="0" y="1628044"/>
                    <a:pt x="0" y="1533915"/>
                  </a:cubicBezTo>
                  <a:lnTo>
                    <a:pt x="0" y="170435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8019" tIns="88019" rIns="88019" bIns="88019" numCol="1" spcCol="1270" anchor="ctr" anchorCtr="0">
              <a:noAutofit/>
            </a:bodyPr>
            <a:lstStyle/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dirty="0">
                  <a:solidFill>
                    <a:schemeClr val="tx1"/>
                  </a:solidFill>
                </a:rPr>
                <a:t>Gather business requirements from agency and service units</a:t>
              </a:r>
            </a:p>
          </p:txBody>
        </p:sp>
        <p:sp>
          <p:nvSpPr>
            <p:cNvPr id="8" name="Arrow: Left 7"/>
            <p:cNvSpPr/>
            <p:nvPr/>
          </p:nvSpPr>
          <p:spPr>
            <a:xfrm rot="3906119">
              <a:off x="4846196" y="3850411"/>
              <a:ext cx="1959812" cy="639131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accent1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9" name="Freeform: Shape 8"/>
            <p:cNvSpPr/>
            <p:nvPr/>
          </p:nvSpPr>
          <p:spPr>
            <a:xfrm>
              <a:off x="3857246" y="2012944"/>
              <a:ext cx="1903232" cy="1265117"/>
            </a:xfrm>
            <a:custGeom>
              <a:avLst/>
              <a:gdLst>
                <a:gd name="connsiteX0" fmla="*/ 0 w 2130437"/>
                <a:gd name="connsiteY0" fmla="*/ 170435 h 1704350"/>
                <a:gd name="connsiteX1" fmla="*/ 170435 w 2130437"/>
                <a:gd name="connsiteY1" fmla="*/ 0 h 1704350"/>
                <a:gd name="connsiteX2" fmla="*/ 1960002 w 2130437"/>
                <a:gd name="connsiteY2" fmla="*/ 0 h 1704350"/>
                <a:gd name="connsiteX3" fmla="*/ 2130437 w 2130437"/>
                <a:gd name="connsiteY3" fmla="*/ 170435 h 1704350"/>
                <a:gd name="connsiteX4" fmla="*/ 2130437 w 2130437"/>
                <a:gd name="connsiteY4" fmla="*/ 1533915 h 1704350"/>
                <a:gd name="connsiteX5" fmla="*/ 1960002 w 2130437"/>
                <a:gd name="connsiteY5" fmla="*/ 1704350 h 1704350"/>
                <a:gd name="connsiteX6" fmla="*/ 170435 w 2130437"/>
                <a:gd name="connsiteY6" fmla="*/ 1704350 h 1704350"/>
                <a:gd name="connsiteX7" fmla="*/ 0 w 2130437"/>
                <a:gd name="connsiteY7" fmla="*/ 1533915 h 1704350"/>
                <a:gd name="connsiteX8" fmla="*/ 0 w 2130437"/>
                <a:gd name="connsiteY8" fmla="*/ 170435 h 1704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30437" h="1704350">
                  <a:moveTo>
                    <a:pt x="0" y="170435"/>
                  </a:moveTo>
                  <a:cubicBezTo>
                    <a:pt x="0" y="76306"/>
                    <a:pt x="76306" y="0"/>
                    <a:pt x="170435" y="0"/>
                  </a:cubicBezTo>
                  <a:lnTo>
                    <a:pt x="1960002" y="0"/>
                  </a:lnTo>
                  <a:cubicBezTo>
                    <a:pt x="2054131" y="0"/>
                    <a:pt x="2130437" y="76306"/>
                    <a:pt x="2130437" y="170435"/>
                  </a:cubicBezTo>
                  <a:lnTo>
                    <a:pt x="2130437" y="1533915"/>
                  </a:lnTo>
                  <a:cubicBezTo>
                    <a:pt x="2130437" y="1628044"/>
                    <a:pt x="2054131" y="1704350"/>
                    <a:pt x="1960002" y="1704350"/>
                  </a:cubicBezTo>
                  <a:lnTo>
                    <a:pt x="170435" y="1704350"/>
                  </a:lnTo>
                  <a:cubicBezTo>
                    <a:pt x="76306" y="1704350"/>
                    <a:pt x="0" y="1628044"/>
                    <a:pt x="0" y="1533915"/>
                  </a:cubicBezTo>
                  <a:lnTo>
                    <a:pt x="0" y="170435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8019" tIns="88019" rIns="88019" bIns="88019" numCol="1" spcCol="1270" anchor="ctr" anchorCtr="0">
              <a:noAutofit/>
            </a:bodyPr>
            <a:lstStyle/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dirty="0">
                  <a:solidFill>
                    <a:schemeClr val="tx1"/>
                  </a:solidFill>
                </a:rPr>
                <a:t>Fully inventory applications, equipment, and processes</a:t>
              </a:r>
            </a:p>
          </p:txBody>
        </p:sp>
        <p:sp>
          <p:nvSpPr>
            <p:cNvPr id="10" name="Arrow: Left 9"/>
            <p:cNvSpPr/>
            <p:nvPr/>
          </p:nvSpPr>
          <p:spPr>
            <a:xfrm rot="6911365">
              <a:off x="5517531" y="3853982"/>
              <a:ext cx="1959812" cy="639131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accent1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1" name="Freeform: Shape 10"/>
            <p:cNvSpPr/>
            <p:nvPr/>
          </p:nvSpPr>
          <p:spPr>
            <a:xfrm>
              <a:off x="6777549" y="2012944"/>
              <a:ext cx="1903232" cy="1265117"/>
            </a:xfrm>
            <a:custGeom>
              <a:avLst/>
              <a:gdLst>
                <a:gd name="connsiteX0" fmla="*/ 0 w 2130437"/>
                <a:gd name="connsiteY0" fmla="*/ 170435 h 1704350"/>
                <a:gd name="connsiteX1" fmla="*/ 170435 w 2130437"/>
                <a:gd name="connsiteY1" fmla="*/ 0 h 1704350"/>
                <a:gd name="connsiteX2" fmla="*/ 1960002 w 2130437"/>
                <a:gd name="connsiteY2" fmla="*/ 0 h 1704350"/>
                <a:gd name="connsiteX3" fmla="*/ 2130437 w 2130437"/>
                <a:gd name="connsiteY3" fmla="*/ 170435 h 1704350"/>
                <a:gd name="connsiteX4" fmla="*/ 2130437 w 2130437"/>
                <a:gd name="connsiteY4" fmla="*/ 1533915 h 1704350"/>
                <a:gd name="connsiteX5" fmla="*/ 1960002 w 2130437"/>
                <a:gd name="connsiteY5" fmla="*/ 1704350 h 1704350"/>
                <a:gd name="connsiteX6" fmla="*/ 170435 w 2130437"/>
                <a:gd name="connsiteY6" fmla="*/ 1704350 h 1704350"/>
                <a:gd name="connsiteX7" fmla="*/ 0 w 2130437"/>
                <a:gd name="connsiteY7" fmla="*/ 1533915 h 1704350"/>
                <a:gd name="connsiteX8" fmla="*/ 0 w 2130437"/>
                <a:gd name="connsiteY8" fmla="*/ 170435 h 1704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30437" h="1704350">
                  <a:moveTo>
                    <a:pt x="0" y="170435"/>
                  </a:moveTo>
                  <a:cubicBezTo>
                    <a:pt x="0" y="76306"/>
                    <a:pt x="76306" y="0"/>
                    <a:pt x="170435" y="0"/>
                  </a:cubicBezTo>
                  <a:lnTo>
                    <a:pt x="1960002" y="0"/>
                  </a:lnTo>
                  <a:cubicBezTo>
                    <a:pt x="2054131" y="0"/>
                    <a:pt x="2130437" y="76306"/>
                    <a:pt x="2130437" y="170435"/>
                  </a:cubicBezTo>
                  <a:lnTo>
                    <a:pt x="2130437" y="1533915"/>
                  </a:lnTo>
                  <a:cubicBezTo>
                    <a:pt x="2130437" y="1628044"/>
                    <a:pt x="2054131" y="1704350"/>
                    <a:pt x="1960002" y="1704350"/>
                  </a:cubicBezTo>
                  <a:lnTo>
                    <a:pt x="170435" y="1704350"/>
                  </a:lnTo>
                  <a:cubicBezTo>
                    <a:pt x="76306" y="1704350"/>
                    <a:pt x="0" y="1628044"/>
                    <a:pt x="0" y="1533915"/>
                  </a:cubicBezTo>
                  <a:lnTo>
                    <a:pt x="0" y="170435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8019" tIns="88019" rIns="88019" bIns="88019" numCol="1" spcCol="1270" anchor="ctr" anchorCtr="0">
              <a:noAutofit/>
            </a:bodyPr>
            <a:lstStyle/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dirty="0">
                  <a:solidFill>
                    <a:schemeClr val="tx1"/>
                  </a:solidFill>
                </a:rPr>
                <a:t>Analyze data and understand customer needs</a:t>
              </a:r>
            </a:p>
          </p:txBody>
        </p:sp>
        <p:sp>
          <p:nvSpPr>
            <p:cNvPr id="12" name="Arrow: Left 11"/>
            <p:cNvSpPr/>
            <p:nvPr/>
          </p:nvSpPr>
          <p:spPr>
            <a:xfrm rot="9883020">
              <a:off x="5840780" y="4297339"/>
              <a:ext cx="1959812" cy="639131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accent1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3" name="Freeform: Shape 12"/>
            <p:cNvSpPr/>
            <p:nvPr/>
          </p:nvSpPr>
          <p:spPr>
            <a:xfrm>
              <a:off x="7850172" y="3669346"/>
              <a:ext cx="1903232" cy="1265117"/>
            </a:xfrm>
            <a:custGeom>
              <a:avLst/>
              <a:gdLst>
                <a:gd name="connsiteX0" fmla="*/ 0 w 2130437"/>
                <a:gd name="connsiteY0" fmla="*/ 170435 h 1704350"/>
                <a:gd name="connsiteX1" fmla="*/ 170435 w 2130437"/>
                <a:gd name="connsiteY1" fmla="*/ 0 h 1704350"/>
                <a:gd name="connsiteX2" fmla="*/ 1960002 w 2130437"/>
                <a:gd name="connsiteY2" fmla="*/ 0 h 1704350"/>
                <a:gd name="connsiteX3" fmla="*/ 2130437 w 2130437"/>
                <a:gd name="connsiteY3" fmla="*/ 170435 h 1704350"/>
                <a:gd name="connsiteX4" fmla="*/ 2130437 w 2130437"/>
                <a:gd name="connsiteY4" fmla="*/ 1533915 h 1704350"/>
                <a:gd name="connsiteX5" fmla="*/ 1960002 w 2130437"/>
                <a:gd name="connsiteY5" fmla="*/ 1704350 h 1704350"/>
                <a:gd name="connsiteX6" fmla="*/ 170435 w 2130437"/>
                <a:gd name="connsiteY6" fmla="*/ 1704350 h 1704350"/>
                <a:gd name="connsiteX7" fmla="*/ 0 w 2130437"/>
                <a:gd name="connsiteY7" fmla="*/ 1533915 h 1704350"/>
                <a:gd name="connsiteX8" fmla="*/ 0 w 2130437"/>
                <a:gd name="connsiteY8" fmla="*/ 170435 h 1704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30437" h="1704350">
                  <a:moveTo>
                    <a:pt x="0" y="170435"/>
                  </a:moveTo>
                  <a:cubicBezTo>
                    <a:pt x="0" y="76306"/>
                    <a:pt x="76306" y="0"/>
                    <a:pt x="170435" y="0"/>
                  </a:cubicBezTo>
                  <a:lnTo>
                    <a:pt x="1960002" y="0"/>
                  </a:lnTo>
                  <a:cubicBezTo>
                    <a:pt x="2054131" y="0"/>
                    <a:pt x="2130437" y="76306"/>
                    <a:pt x="2130437" y="170435"/>
                  </a:cubicBezTo>
                  <a:lnTo>
                    <a:pt x="2130437" y="1533915"/>
                  </a:lnTo>
                  <a:cubicBezTo>
                    <a:pt x="2130437" y="1628044"/>
                    <a:pt x="2054131" y="1704350"/>
                    <a:pt x="1960002" y="1704350"/>
                  </a:cubicBezTo>
                  <a:lnTo>
                    <a:pt x="170435" y="1704350"/>
                  </a:lnTo>
                  <a:cubicBezTo>
                    <a:pt x="76306" y="1704350"/>
                    <a:pt x="0" y="1628044"/>
                    <a:pt x="0" y="1533915"/>
                  </a:cubicBezTo>
                  <a:lnTo>
                    <a:pt x="0" y="170435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8019" tIns="88019" rIns="88019" bIns="88019" numCol="1" spcCol="1270" anchor="t" anchorCtr="0">
              <a:noAutofit/>
            </a:bodyPr>
            <a:lstStyle/>
            <a:p>
              <a:pPr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dirty="0">
                  <a:solidFill>
                    <a:schemeClr val="tx1"/>
                  </a:solidFill>
                </a:rPr>
                <a:t>Deliver recommendations</a:t>
              </a:r>
            </a:p>
            <a:p>
              <a:pPr marL="171450" lvl="1" indent="-171450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400" dirty="0">
                  <a:solidFill>
                    <a:schemeClr val="tx1"/>
                  </a:solidFill>
                </a:rPr>
                <a:t>Transition plan</a:t>
              </a:r>
            </a:p>
            <a:p>
              <a:pPr marL="171450" lvl="1" indent="-171450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400" dirty="0">
                  <a:solidFill>
                    <a:schemeClr val="tx1"/>
                  </a:solidFill>
                </a:rPr>
                <a:t>Timeline</a:t>
              </a:r>
            </a:p>
          </p:txBody>
        </p:sp>
        <p:sp>
          <p:nvSpPr>
            <p:cNvPr id="14" name="Freeform: Shape 13"/>
            <p:cNvSpPr/>
            <p:nvPr/>
          </p:nvSpPr>
          <p:spPr>
            <a:xfrm>
              <a:off x="5216730" y="3876491"/>
              <a:ext cx="1828800" cy="1828800"/>
            </a:xfrm>
            <a:custGeom>
              <a:avLst/>
              <a:gdLst>
                <a:gd name="connsiteX0" fmla="*/ 0 w 2242566"/>
                <a:gd name="connsiteY0" fmla="*/ 1121283 h 2242566"/>
                <a:gd name="connsiteX1" fmla="*/ 1121283 w 2242566"/>
                <a:gd name="connsiteY1" fmla="*/ 0 h 2242566"/>
                <a:gd name="connsiteX2" fmla="*/ 2242566 w 2242566"/>
                <a:gd name="connsiteY2" fmla="*/ 1121283 h 2242566"/>
                <a:gd name="connsiteX3" fmla="*/ 1121283 w 2242566"/>
                <a:gd name="connsiteY3" fmla="*/ 2242566 h 2242566"/>
                <a:gd name="connsiteX4" fmla="*/ 0 w 2242566"/>
                <a:gd name="connsiteY4" fmla="*/ 1121283 h 22425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42566" h="2242566">
                  <a:moveTo>
                    <a:pt x="0" y="1121283"/>
                  </a:moveTo>
                  <a:cubicBezTo>
                    <a:pt x="0" y="502015"/>
                    <a:pt x="502015" y="0"/>
                    <a:pt x="1121283" y="0"/>
                  </a:cubicBezTo>
                  <a:cubicBezTo>
                    <a:pt x="1740551" y="0"/>
                    <a:pt x="2242566" y="502015"/>
                    <a:pt x="2242566" y="1121283"/>
                  </a:cubicBezTo>
                  <a:cubicBezTo>
                    <a:pt x="2242566" y="1740551"/>
                    <a:pt x="1740551" y="2242566"/>
                    <a:pt x="1121283" y="2242566"/>
                  </a:cubicBezTo>
                  <a:cubicBezTo>
                    <a:pt x="502015" y="2242566"/>
                    <a:pt x="0" y="1740551"/>
                    <a:pt x="0" y="112128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48101" tIns="348101" rIns="348101" bIns="348101" numCol="1" spcCol="1270" anchor="ctr" anchorCtr="0">
              <a:noAutofit/>
            </a:bodyPr>
            <a:lstStyle/>
            <a:p>
              <a:pPr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>
                  <a:solidFill>
                    <a:schemeClr val="tx1"/>
                  </a:solidFill>
                </a:rPr>
                <a:t>Working with the customer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76870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BPAD: Service Provider of Choice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A6CE8-C4C0-42B8-98BF-4C4CFE7187C6}" type="slidenum">
              <a:rPr lang="en-US" smtClean="0"/>
              <a:t>6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943100" y="1905000"/>
            <a:ext cx="8305800" cy="3810000"/>
            <a:chOff x="381000" y="1270243"/>
            <a:chExt cx="8305800" cy="4804876"/>
          </a:xfrm>
        </p:grpSpPr>
        <p:sp>
          <p:nvSpPr>
            <p:cNvPr id="6" name="Freeform: Shape 5"/>
            <p:cNvSpPr/>
            <p:nvPr/>
          </p:nvSpPr>
          <p:spPr>
            <a:xfrm>
              <a:off x="381000" y="1270243"/>
              <a:ext cx="8305800" cy="599625"/>
            </a:xfrm>
            <a:custGeom>
              <a:avLst/>
              <a:gdLst>
                <a:gd name="connsiteX0" fmla="*/ 0 w 8305800"/>
                <a:gd name="connsiteY0" fmla="*/ 99939 h 599625"/>
                <a:gd name="connsiteX1" fmla="*/ 99939 w 8305800"/>
                <a:gd name="connsiteY1" fmla="*/ 0 h 599625"/>
                <a:gd name="connsiteX2" fmla="*/ 8205861 w 8305800"/>
                <a:gd name="connsiteY2" fmla="*/ 0 h 599625"/>
                <a:gd name="connsiteX3" fmla="*/ 8305800 w 8305800"/>
                <a:gd name="connsiteY3" fmla="*/ 99939 h 599625"/>
                <a:gd name="connsiteX4" fmla="*/ 8305800 w 8305800"/>
                <a:gd name="connsiteY4" fmla="*/ 499686 h 599625"/>
                <a:gd name="connsiteX5" fmla="*/ 8205861 w 8305800"/>
                <a:gd name="connsiteY5" fmla="*/ 599625 h 599625"/>
                <a:gd name="connsiteX6" fmla="*/ 99939 w 8305800"/>
                <a:gd name="connsiteY6" fmla="*/ 599625 h 599625"/>
                <a:gd name="connsiteX7" fmla="*/ 0 w 8305800"/>
                <a:gd name="connsiteY7" fmla="*/ 499686 h 599625"/>
                <a:gd name="connsiteX8" fmla="*/ 0 w 8305800"/>
                <a:gd name="connsiteY8" fmla="*/ 99939 h 599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305800" h="599625">
                  <a:moveTo>
                    <a:pt x="0" y="99939"/>
                  </a:moveTo>
                  <a:cubicBezTo>
                    <a:pt x="0" y="44744"/>
                    <a:pt x="44744" y="0"/>
                    <a:pt x="99939" y="0"/>
                  </a:cubicBezTo>
                  <a:lnTo>
                    <a:pt x="8205861" y="0"/>
                  </a:lnTo>
                  <a:cubicBezTo>
                    <a:pt x="8261056" y="0"/>
                    <a:pt x="8305800" y="44744"/>
                    <a:pt x="8305800" y="99939"/>
                  </a:cubicBezTo>
                  <a:lnTo>
                    <a:pt x="8305800" y="499686"/>
                  </a:lnTo>
                  <a:cubicBezTo>
                    <a:pt x="8305800" y="554881"/>
                    <a:pt x="8261056" y="599625"/>
                    <a:pt x="8205861" y="599625"/>
                  </a:cubicBezTo>
                  <a:lnTo>
                    <a:pt x="99939" y="599625"/>
                  </a:lnTo>
                  <a:cubicBezTo>
                    <a:pt x="44744" y="599625"/>
                    <a:pt x="0" y="554881"/>
                    <a:pt x="0" y="499686"/>
                  </a:cubicBezTo>
                  <a:lnTo>
                    <a:pt x="0" y="99939"/>
                  </a:lnTo>
                  <a:close/>
                </a:path>
              </a:pathLst>
            </a:custGeom>
            <a:solidFill>
              <a:schemeClr val="accent1">
                <a:alpha val="9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4521" tIns="124521" rIns="124521" bIns="124521" numCol="1" spcCol="1270" anchor="ctr" anchorCtr="0">
              <a:noAutofit/>
            </a:bodyPr>
            <a:lstStyle/>
            <a:p>
              <a:pPr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dirty="0">
                  <a:solidFill>
                    <a:schemeClr val="tx1"/>
                  </a:solidFill>
                </a:rPr>
                <a:t>Customer Service Excellence</a:t>
              </a:r>
            </a:p>
          </p:txBody>
        </p:sp>
        <p:sp>
          <p:nvSpPr>
            <p:cNvPr id="7" name="Freeform: Shape 6"/>
            <p:cNvSpPr/>
            <p:nvPr/>
          </p:nvSpPr>
          <p:spPr>
            <a:xfrm>
              <a:off x="381000" y="1869868"/>
              <a:ext cx="8305800" cy="685687"/>
            </a:xfrm>
            <a:custGeom>
              <a:avLst/>
              <a:gdLst>
                <a:gd name="connsiteX0" fmla="*/ 0 w 8305800"/>
                <a:gd name="connsiteY0" fmla="*/ 0 h 685687"/>
                <a:gd name="connsiteX1" fmla="*/ 8305800 w 8305800"/>
                <a:gd name="connsiteY1" fmla="*/ 0 h 685687"/>
                <a:gd name="connsiteX2" fmla="*/ 8305800 w 8305800"/>
                <a:gd name="connsiteY2" fmla="*/ 685687 h 685687"/>
                <a:gd name="connsiteX3" fmla="*/ 0 w 8305800"/>
                <a:gd name="connsiteY3" fmla="*/ 685687 h 685687"/>
                <a:gd name="connsiteX4" fmla="*/ 0 w 8305800"/>
                <a:gd name="connsiteY4" fmla="*/ 0 h 685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305800" h="685687">
                  <a:moveTo>
                    <a:pt x="0" y="0"/>
                  </a:moveTo>
                  <a:lnTo>
                    <a:pt x="8305800" y="0"/>
                  </a:lnTo>
                  <a:lnTo>
                    <a:pt x="8305800" y="685687"/>
                  </a:lnTo>
                  <a:lnTo>
                    <a:pt x="0" y="68568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63709" tIns="31750" rIns="177800" bIns="31750" numCol="1" spcCol="1270" anchor="t" anchorCtr="0">
              <a:noAutofit/>
            </a:bodyPr>
            <a:lstStyle/>
            <a:p>
              <a:pPr marL="228600" lvl="1" indent="-228600" defTabSz="88900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"/>
              </a:pPr>
              <a:r>
                <a:rPr lang="en-US" sz="1600" dirty="0">
                  <a:solidFill>
                    <a:schemeClr val="tx1"/>
                  </a:solidFill>
                </a:rPr>
                <a:t>Attentive and responsive</a:t>
              </a:r>
            </a:p>
            <a:p>
              <a:pPr marL="228600" lvl="1" indent="-228600" defTabSz="88900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"/>
              </a:pPr>
              <a:r>
                <a:rPr lang="en-US" sz="1600" dirty="0">
                  <a:solidFill>
                    <a:schemeClr val="tx1"/>
                  </a:solidFill>
                </a:rPr>
                <a:t>Laser focus on State of Wisconsin business</a:t>
              </a:r>
            </a:p>
          </p:txBody>
        </p:sp>
        <p:sp>
          <p:nvSpPr>
            <p:cNvPr id="8" name="Freeform: Shape 7"/>
            <p:cNvSpPr/>
            <p:nvPr/>
          </p:nvSpPr>
          <p:spPr>
            <a:xfrm>
              <a:off x="381000" y="2555556"/>
              <a:ext cx="8305800" cy="599625"/>
            </a:xfrm>
            <a:custGeom>
              <a:avLst/>
              <a:gdLst>
                <a:gd name="connsiteX0" fmla="*/ 0 w 8305800"/>
                <a:gd name="connsiteY0" fmla="*/ 99939 h 599625"/>
                <a:gd name="connsiteX1" fmla="*/ 99939 w 8305800"/>
                <a:gd name="connsiteY1" fmla="*/ 0 h 599625"/>
                <a:gd name="connsiteX2" fmla="*/ 8205861 w 8305800"/>
                <a:gd name="connsiteY2" fmla="*/ 0 h 599625"/>
                <a:gd name="connsiteX3" fmla="*/ 8305800 w 8305800"/>
                <a:gd name="connsiteY3" fmla="*/ 99939 h 599625"/>
                <a:gd name="connsiteX4" fmla="*/ 8305800 w 8305800"/>
                <a:gd name="connsiteY4" fmla="*/ 499686 h 599625"/>
                <a:gd name="connsiteX5" fmla="*/ 8205861 w 8305800"/>
                <a:gd name="connsiteY5" fmla="*/ 599625 h 599625"/>
                <a:gd name="connsiteX6" fmla="*/ 99939 w 8305800"/>
                <a:gd name="connsiteY6" fmla="*/ 599625 h 599625"/>
                <a:gd name="connsiteX7" fmla="*/ 0 w 8305800"/>
                <a:gd name="connsiteY7" fmla="*/ 499686 h 599625"/>
                <a:gd name="connsiteX8" fmla="*/ 0 w 8305800"/>
                <a:gd name="connsiteY8" fmla="*/ 99939 h 599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305800" h="599625">
                  <a:moveTo>
                    <a:pt x="0" y="99939"/>
                  </a:moveTo>
                  <a:cubicBezTo>
                    <a:pt x="0" y="44744"/>
                    <a:pt x="44744" y="0"/>
                    <a:pt x="99939" y="0"/>
                  </a:cubicBezTo>
                  <a:lnTo>
                    <a:pt x="8205861" y="0"/>
                  </a:lnTo>
                  <a:cubicBezTo>
                    <a:pt x="8261056" y="0"/>
                    <a:pt x="8305800" y="44744"/>
                    <a:pt x="8305800" y="99939"/>
                  </a:cubicBezTo>
                  <a:lnTo>
                    <a:pt x="8305800" y="499686"/>
                  </a:lnTo>
                  <a:cubicBezTo>
                    <a:pt x="8305800" y="554881"/>
                    <a:pt x="8261056" y="599625"/>
                    <a:pt x="8205861" y="599625"/>
                  </a:cubicBezTo>
                  <a:lnTo>
                    <a:pt x="99939" y="599625"/>
                  </a:lnTo>
                  <a:cubicBezTo>
                    <a:pt x="44744" y="599625"/>
                    <a:pt x="0" y="554881"/>
                    <a:pt x="0" y="499686"/>
                  </a:cubicBezTo>
                  <a:lnTo>
                    <a:pt x="0" y="99939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6667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hueOff val="0"/>
                <a:satOff val="0"/>
                <a:lumOff val="0"/>
                <a:alphaOff val="-13333"/>
              </a:schemeClr>
            </a:fillRef>
            <a:effectRef idx="0">
              <a:schemeClr val="accent1">
                <a:alpha val="90000"/>
                <a:hueOff val="0"/>
                <a:satOff val="0"/>
                <a:lumOff val="0"/>
                <a:alphaOff val="-13333"/>
              </a:schemeClr>
            </a:effectRef>
            <a:fontRef idx="minor">
              <a:schemeClr val="lt1"/>
            </a:fontRef>
          </p:style>
          <p:txBody>
            <a:bodyPr spcFirstLastPara="0" vert="horz" wrap="square" lIns="124521" tIns="124521" rIns="124521" bIns="124521" numCol="1" spcCol="1270" anchor="ctr" anchorCtr="0">
              <a:noAutofit/>
            </a:bodyPr>
            <a:lstStyle/>
            <a:p>
              <a:pPr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>
                  <a:solidFill>
                    <a:schemeClr val="tx1"/>
                  </a:solidFill>
                </a:rPr>
                <a:t>Experience with state applications</a:t>
              </a:r>
            </a:p>
          </p:txBody>
        </p:sp>
        <p:sp>
          <p:nvSpPr>
            <p:cNvPr id="9" name="Freeform: Shape 8"/>
            <p:cNvSpPr/>
            <p:nvPr/>
          </p:nvSpPr>
          <p:spPr>
            <a:xfrm>
              <a:off x="381000" y="3155181"/>
              <a:ext cx="8305800" cy="685687"/>
            </a:xfrm>
            <a:custGeom>
              <a:avLst/>
              <a:gdLst>
                <a:gd name="connsiteX0" fmla="*/ 0 w 8305800"/>
                <a:gd name="connsiteY0" fmla="*/ 0 h 685687"/>
                <a:gd name="connsiteX1" fmla="*/ 8305800 w 8305800"/>
                <a:gd name="connsiteY1" fmla="*/ 0 h 685687"/>
                <a:gd name="connsiteX2" fmla="*/ 8305800 w 8305800"/>
                <a:gd name="connsiteY2" fmla="*/ 685687 h 685687"/>
                <a:gd name="connsiteX3" fmla="*/ 0 w 8305800"/>
                <a:gd name="connsiteY3" fmla="*/ 685687 h 685687"/>
                <a:gd name="connsiteX4" fmla="*/ 0 w 8305800"/>
                <a:gd name="connsiteY4" fmla="*/ 0 h 685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305800" h="685687">
                  <a:moveTo>
                    <a:pt x="0" y="0"/>
                  </a:moveTo>
                  <a:lnTo>
                    <a:pt x="8305800" y="0"/>
                  </a:lnTo>
                  <a:lnTo>
                    <a:pt x="8305800" y="685687"/>
                  </a:lnTo>
                  <a:lnTo>
                    <a:pt x="0" y="68568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63709" tIns="31750" rIns="177800" bIns="31750" numCol="1" spcCol="1270" anchor="t" anchorCtr="0">
              <a:noAutofit/>
            </a:bodyPr>
            <a:lstStyle/>
            <a:p>
              <a:pPr marL="228600" lvl="1" indent="-228600" defTabSz="88900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"/>
              </a:pPr>
              <a:r>
                <a:rPr lang="en-US" sz="1600" dirty="0">
                  <a:solidFill>
                    <a:schemeClr val="tx1"/>
                  </a:solidFill>
                </a:rPr>
                <a:t>20+ years as Enterprise service provider</a:t>
              </a:r>
            </a:p>
            <a:p>
              <a:pPr marL="228600" lvl="1" indent="-228600" defTabSz="88900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"/>
              </a:pPr>
              <a:r>
                <a:rPr lang="en-US" sz="1600" dirty="0">
                  <a:solidFill>
                    <a:schemeClr val="tx1"/>
                  </a:solidFill>
                </a:rPr>
                <a:t>Collaboration and partnerships with all state agencies</a:t>
              </a:r>
            </a:p>
          </p:txBody>
        </p:sp>
        <p:sp>
          <p:nvSpPr>
            <p:cNvPr id="10" name="Freeform: Shape 9"/>
            <p:cNvSpPr/>
            <p:nvPr/>
          </p:nvSpPr>
          <p:spPr>
            <a:xfrm>
              <a:off x="381000" y="3840868"/>
              <a:ext cx="8305800" cy="599625"/>
            </a:xfrm>
            <a:custGeom>
              <a:avLst/>
              <a:gdLst>
                <a:gd name="connsiteX0" fmla="*/ 0 w 8305800"/>
                <a:gd name="connsiteY0" fmla="*/ 99939 h 599625"/>
                <a:gd name="connsiteX1" fmla="*/ 99939 w 8305800"/>
                <a:gd name="connsiteY1" fmla="*/ 0 h 599625"/>
                <a:gd name="connsiteX2" fmla="*/ 8205861 w 8305800"/>
                <a:gd name="connsiteY2" fmla="*/ 0 h 599625"/>
                <a:gd name="connsiteX3" fmla="*/ 8305800 w 8305800"/>
                <a:gd name="connsiteY3" fmla="*/ 99939 h 599625"/>
                <a:gd name="connsiteX4" fmla="*/ 8305800 w 8305800"/>
                <a:gd name="connsiteY4" fmla="*/ 499686 h 599625"/>
                <a:gd name="connsiteX5" fmla="*/ 8205861 w 8305800"/>
                <a:gd name="connsiteY5" fmla="*/ 599625 h 599625"/>
                <a:gd name="connsiteX6" fmla="*/ 99939 w 8305800"/>
                <a:gd name="connsiteY6" fmla="*/ 599625 h 599625"/>
                <a:gd name="connsiteX7" fmla="*/ 0 w 8305800"/>
                <a:gd name="connsiteY7" fmla="*/ 499686 h 599625"/>
                <a:gd name="connsiteX8" fmla="*/ 0 w 8305800"/>
                <a:gd name="connsiteY8" fmla="*/ 99939 h 599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305800" h="599625">
                  <a:moveTo>
                    <a:pt x="0" y="99939"/>
                  </a:moveTo>
                  <a:cubicBezTo>
                    <a:pt x="0" y="44744"/>
                    <a:pt x="44744" y="0"/>
                    <a:pt x="99939" y="0"/>
                  </a:cubicBezTo>
                  <a:lnTo>
                    <a:pt x="8205861" y="0"/>
                  </a:lnTo>
                  <a:cubicBezTo>
                    <a:pt x="8261056" y="0"/>
                    <a:pt x="8305800" y="44744"/>
                    <a:pt x="8305800" y="99939"/>
                  </a:cubicBezTo>
                  <a:lnTo>
                    <a:pt x="8305800" y="499686"/>
                  </a:lnTo>
                  <a:cubicBezTo>
                    <a:pt x="8305800" y="554881"/>
                    <a:pt x="8261056" y="599625"/>
                    <a:pt x="8205861" y="599625"/>
                  </a:cubicBezTo>
                  <a:lnTo>
                    <a:pt x="99939" y="599625"/>
                  </a:lnTo>
                  <a:cubicBezTo>
                    <a:pt x="44744" y="599625"/>
                    <a:pt x="0" y="554881"/>
                    <a:pt x="0" y="499686"/>
                  </a:cubicBezTo>
                  <a:lnTo>
                    <a:pt x="0" y="99939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  <a:alpha val="63333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hueOff val="0"/>
                <a:satOff val="0"/>
                <a:lumOff val="0"/>
                <a:alphaOff val="-26667"/>
              </a:schemeClr>
            </a:fillRef>
            <a:effectRef idx="0">
              <a:schemeClr val="accent1">
                <a:alpha val="90000"/>
                <a:hueOff val="0"/>
                <a:satOff val="0"/>
                <a:lumOff val="0"/>
                <a:alphaOff val="-26667"/>
              </a:schemeClr>
            </a:effectRef>
            <a:fontRef idx="minor">
              <a:schemeClr val="lt1"/>
            </a:fontRef>
          </p:style>
          <p:txBody>
            <a:bodyPr spcFirstLastPara="0" vert="horz" wrap="square" lIns="124521" tIns="124521" rIns="124521" bIns="124521" numCol="1" spcCol="1270" anchor="ctr" anchorCtr="0">
              <a:noAutofit/>
            </a:bodyPr>
            <a:lstStyle/>
            <a:p>
              <a:pPr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>
                  <a:solidFill>
                    <a:schemeClr val="tx1"/>
                  </a:solidFill>
                </a:rPr>
                <a:t>Secure environment</a:t>
              </a:r>
            </a:p>
          </p:txBody>
        </p:sp>
        <p:sp>
          <p:nvSpPr>
            <p:cNvPr id="11" name="Freeform: Shape 10"/>
            <p:cNvSpPr/>
            <p:nvPr/>
          </p:nvSpPr>
          <p:spPr>
            <a:xfrm>
              <a:off x="381000" y="4440493"/>
              <a:ext cx="8305800" cy="1035000"/>
            </a:xfrm>
            <a:custGeom>
              <a:avLst/>
              <a:gdLst>
                <a:gd name="connsiteX0" fmla="*/ 0 w 8305800"/>
                <a:gd name="connsiteY0" fmla="*/ 0 h 1035000"/>
                <a:gd name="connsiteX1" fmla="*/ 8305800 w 8305800"/>
                <a:gd name="connsiteY1" fmla="*/ 0 h 1035000"/>
                <a:gd name="connsiteX2" fmla="*/ 8305800 w 8305800"/>
                <a:gd name="connsiteY2" fmla="*/ 1035000 h 1035000"/>
                <a:gd name="connsiteX3" fmla="*/ 0 w 8305800"/>
                <a:gd name="connsiteY3" fmla="*/ 1035000 h 1035000"/>
                <a:gd name="connsiteX4" fmla="*/ 0 w 8305800"/>
                <a:gd name="connsiteY4" fmla="*/ 0 h 103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305800" h="1035000">
                  <a:moveTo>
                    <a:pt x="0" y="0"/>
                  </a:moveTo>
                  <a:lnTo>
                    <a:pt x="8305800" y="0"/>
                  </a:lnTo>
                  <a:lnTo>
                    <a:pt x="8305800" y="1035000"/>
                  </a:lnTo>
                  <a:lnTo>
                    <a:pt x="0" y="10350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63709" tIns="31750" rIns="177800" bIns="31750" numCol="1" spcCol="1270" anchor="t" anchorCtr="0">
              <a:noAutofit/>
            </a:bodyPr>
            <a:lstStyle/>
            <a:p>
              <a:pPr marL="228600" lvl="1" indent="-228600" defTabSz="88900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"/>
              </a:pPr>
              <a:r>
                <a:rPr lang="en-US" sz="1600" dirty="0">
                  <a:solidFill>
                    <a:schemeClr val="tx1"/>
                  </a:solidFill>
                </a:rPr>
                <a:t>Background checks for all employees</a:t>
              </a:r>
            </a:p>
            <a:p>
              <a:pPr marL="228600" lvl="1" indent="-228600" defTabSz="88900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"/>
              </a:pPr>
              <a:r>
                <a:rPr lang="en-US" sz="1600" dirty="0">
                  <a:solidFill>
                    <a:schemeClr val="tx1"/>
                  </a:solidFill>
                </a:rPr>
                <a:t>High security facility</a:t>
              </a:r>
            </a:p>
            <a:p>
              <a:pPr marL="228600" lvl="1" indent="-228600" defTabSz="88900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"/>
              </a:pPr>
              <a:r>
                <a:rPr lang="en-US" sz="1600" dirty="0">
                  <a:solidFill>
                    <a:schemeClr val="tx1"/>
                  </a:solidFill>
                </a:rPr>
                <a:t>DET data security </a:t>
              </a:r>
            </a:p>
          </p:txBody>
        </p:sp>
        <p:sp>
          <p:nvSpPr>
            <p:cNvPr id="12" name="Freeform: Shape 11"/>
            <p:cNvSpPr/>
            <p:nvPr/>
          </p:nvSpPr>
          <p:spPr>
            <a:xfrm>
              <a:off x="381000" y="5475494"/>
              <a:ext cx="8305800" cy="599625"/>
            </a:xfrm>
            <a:custGeom>
              <a:avLst/>
              <a:gdLst>
                <a:gd name="connsiteX0" fmla="*/ 0 w 8305800"/>
                <a:gd name="connsiteY0" fmla="*/ 99939 h 599625"/>
                <a:gd name="connsiteX1" fmla="*/ 99939 w 8305800"/>
                <a:gd name="connsiteY1" fmla="*/ 0 h 599625"/>
                <a:gd name="connsiteX2" fmla="*/ 8205861 w 8305800"/>
                <a:gd name="connsiteY2" fmla="*/ 0 h 599625"/>
                <a:gd name="connsiteX3" fmla="*/ 8305800 w 8305800"/>
                <a:gd name="connsiteY3" fmla="*/ 99939 h 599625"/>
                <a:gd name="connsiteX4" fmla="*/ 8305800 w 8305800"/>
                <a:gd name="connsiteY4" fmla="*/ 499686 h 599625"/>
                <a:gd name="connsiteX5" fmla="*/ 8205861 w 8305800"/>
                <a:gd name="connsiteY5" fmla="*/ 599625 h 599625"/>
                <a:gd name="connsiteX6" fmla="*/ 99939 w 8305800"/>
                <a:gd name="connsiteY6" fmla="*/ 599625 h 599625"/>
                <a:gd name="connsiteX7" fmla="*/ 0 w 8305800"/>
                <a:gd name="connsiteY7" fmla="*/ 499686 h 599625"/>
                <a:gd name="connsiteX8" fmla="*/ 0 w 8305800"/>
                <a:gd name="connsiteY8" fmla="*/ 99939 h 599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305800" h="599625">
                  <a:moveTo>
                    <a:pt x="0" y="99939"/>
                  </a:moveTo>
                  <a:cubicBezTo>
                    <a:pt x="0" y="44744"/>
                    <a:pt x="44744" y="0"/>
                    <a:pt x="99939" y="0"/>
                  </a:cubicBezTo>
                  <a:lnTo>
                    <a:pt x="8205861" y="0"/>
                  </a:lnTo>
                  <a:cubicBezTo>
                    <a:pt x="8261056" y="0"/>
                    <a:pt x="8305800" y="44744"/>
                    <a:pt x="8305800" y="99939"/>
                  </a:cubicBezTo>
                  <a:lnTo>
                    <a:pt x="8305800" y="499686"/>
                  </a:lnTo>
                  <a:cubicBezTo>
                    <a:pt x="8305800" y="554881"/>
                    <a:pt x="8261056" y="599625"/>
                    <a:pt x="8205861" y="599625"/>
                  </a:cubicBezTo>
                  <a:lnTo>
                    <a:pt x="99939" y="599625"/>
                  </a:lnTo>
                  <a:cubicBezTo>
                    <a:pt x="44744" y="599625"/>
                    <a:pt x="0" y="554881"/>
                    <a:pt x="0" y="499686"/>
                  </a:cubicBezTo>
                  <a:lnTo>
                    <a:pt x="0" y="99939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  <a:alpha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hueOff val="0"/>
                <a:satOff val="0"/>
                <a:lumOff val="0"/>
                <a:alphaOff val="-40000"/>
              </a:schemeClr>
            </a:fillRef>
            <a:effectRef idx="0">
              <a:schemeClr val="accent1">
                <a:alpha val="90000"/>
                <a:hueOff val="0"/>
                <a:satOff val="0"/>
                <a:lumOff val="0"/>
                <a:alphaOff val="-4000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4521" tIns="124521" rIns="124521" bIns="124521" numCol="1" spcCol="1270" anchor="ctr" anchorCtr="0">
              <a:noAutofit/>
            </a:bodyPr>
            <a:lstStyle/>
            <a:p>
              <a:pPr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>
                  <a:solidFill>
                    <a:schemeClr val="tx1"/>
                  </a:solidFill>
                </a:rPr>
                <a:t>Accountability – SLA driven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36334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A6CE8-C4C0-42B8-98BF-4C4CFE7187C6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297658"/>
              </p:ext>
            </p:extLst>
          </p:nvPr>
        </p:nvGraphicFramePr>
        <p:xfrm>
          <a:off x="2590800" y="1957183"/>
          <a:ext cx="7010400" cy="383322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2918336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4284062746"/>
                    </a:ext>
                  </a:extLst>
                </a:gridCol>
              </a:tblGrid>
              <a:tr h="76664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000" dirty="0"/>
                        <a:t>Facility location: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000" dirty="0"/>
                        <a:t>2310 Darwin Rd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000" dirty="0"/>
                        <a:t>Madison, WI 53704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4913676"/>
                  </a:ext>
                </a:extLst>
              </a:tr>
              <a:tr h="425914">
                <a:tc>
                  <a:txBody>
                    <a:bodyPr/>
                    <a:lstStyle/>
                    <a:p>
                      <a:r>
                        <a:rPr lang="en-US" sz="2000" dirty="0"/>
                        <a:t>Walk-in hours: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7:30am-4:00pm M-F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3728584"/>
                  </a:ext>
                </a:extLst>
              </a:tr>
              <a:tr h="766646">
                <a:tc>
                  <a:txBody>
                    <a:bodyPr/>
                    <a:lstStyle/>
                    <a:p>
                      <a:r>
                        <a:rPr lang="en-US" sz="2000" dirty="0"/>
                        <a:t>Distribution Phone:</a:t>
                      </a:r>
                    </a:p>
                    <a:p>
                      <a:r>
                        <a:rPr lang="en-US" sz="2000" dirty="0"/>
                        <a:t>Publishing Phone: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(608)243-2403</a:t>
                      </a:r>
                    </a:p>
                    <a:p>
                      <a:r>
                        <a:rPr lang="en-US" sz="2000" dirty="0"/>
                        <a:t>(608)243-2404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9305085"/>
                  </a:ext>
                </a:extLst>
              </a:tr>
              <a:tr h="766646">
                <a:tc>
                  <a:txBody>
                    <a:bodyPr/>
                    <a:lstStyle/>
                    <a:p>
                      <a:r>
                        <a:rPr lang="en-US" sz="2000" dirty="0"/>
                        <a:t>After hours: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000" dirty="0"/>
                        <a:t>Appointment or call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000" dirty="0"/>
                        <a:t>(608)243-2815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7661963"/>
                  </a:ext>
                </a:extLst>
              </a:tr>
              <a:tr h="110737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Accessible from DET portal:</a:t>
                      </a:r>
                      <a:endParaRPr lang="en-US" sz="2000" dirty="0">
                        <a:hlinkClick r:id="rId2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hlinkClick r:id="rId2"/>
                        </a:rPr>
                        <a:t>https://det.wi.gov/</a:t>
                      </a:r>
                      <a:endParaRPr lang="en-US" sz="20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hlinkClick r:id="rId3"/>
                        </a:rPr>
                        <a:t>https://det.wi.gov/Pages/BPAD-Home.aspx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47966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6530754"/>
      </p:ext>
    </p:extLst>
  </p:cSld>
  <p:clrMapOvr>
    <a:masterClrMapping/>
  </p:clrMapOvr>
</p:sld>
</file>

<file path=ppt/theme/theme1.xml><?xml version="1.0" encoding="utf-8"?>
<a:theme xmlns:a="http://schemas.openxmlformats.org/drawingml/2006/main" name="DOA PowerPoint Template">
  <a:themeElements>
    <a:clrScheme name="Custom 17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A5068"/>
      </a:accent1>
      <a:accent2>
        <a:srgbClr val="848D9A"/>
      </a:accent2>
      <a:accent3>
        <a:srgbClr val="45CBE8"/>
      </a:accent3>
      <a:accent4>
        <a:srgbClr val="F8DF88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Nevis Headings">
      <a:majorFont>
        <a:latin typeface="Nevis"/>
        <a:ea typeface=""/>
        <a:cs typeface=""/>
      </a:majorFont>
      <a:minorFont>
        <a:latin typeface="Calibri Light"/>
        <a:ea typeface=""/>
        <a:cs typeface="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OA PowerPoint Template" id="{4D8FBEBF-4AA6-4C9E-8A97-4C03254CA572}" vid="{8B435405-5C4B-4C63-88F1-6B9418B5DFE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ti_RoutingExistingProperties xmlns="7ecca315-ef0d-4325-901f-b571ce74c72d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8F8BEEF9F5A943984314B33BAED9E2" ma:contentTypeVersion="3" ma:contentTypeDescription="Create a new document." ma:contentTypeScope="" ma:versionID="6d15c209956185504e7420a2cdeac981">
  <xsd:schema xmlns:xsd="http://www.w3.org/2001/XMLSchema" xmlns:xs="http://www.w3.org/2001/XMLSchema" xmlns:p="http://schemas.microsoft.com/office/2006/metadata/properties" xmlns:ns2="7ecca315-ef0d-4325-901f-b571ce74c72d" xmlns:ns3="bb65cc95-6d4e-4879-a879-9838761499af" xmlns:ns4="9e30f06f-ad7a-453a-8e08-8a8878e30bd1" targetNamespace="http://schemas.microsoft.com/office/2006/metadata/properties" ma:root="true" ma:fieldsID="acd88fc1518c8f293a4ca8d5e06e91af" ns2:_="" ns3:_="" ns4:_="">
    <xsd:import namespace="7ecca315-ef0d-4325-901f-b571ce74c72d"/>
    <xsd:import namespace="bb65cc95-6d4e-4879-a879-9838761499af"/>
    <xsd:import namespace="9e30f06f-ad7a-453a-8e08-8a8878e30bd1"/>
    <xsd:element name="properties">
      <xsd:complexType>
        <xsd:sequence>
          <xsd:element name="documentManagement">
            <xsd:complexType>
              <xsd:all>
                <xsd:element ref="ns2:_vti_RoutingExistingProperties" minOccurs="0"/>
                <xsd:element ref="ns3:_dlc_DocId" minOccurs="0"/>
                <xsd:element ref="ns3:_dlc_DocIdUrl" minOccurs="0"/>
                <xsd:element ref="ns3:_dlc_DocIdPersistId" minOccurs="0"/>
                <xsd:element ref="ns4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cca315-ef0d-4325-901f-b571ce74c72d" elementFormDefault="qualified">
    <xsd:import namespace="http://schemas.microsoft.com/office/2006/documentManagement/types"/>
    <xsd:import namespace="http://schemas.microsoft.com/office/infopath/2007/PartnerControls"/>
    <xsd:element name="_vti_RoutingExistingProperties" ma:index="8" nillable="true" ma:displayName="Original Properties" ma:hidden="true" ma:internalName="_vti_RoutingExistingProperties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65cc95-6d4e-4879-a879-9838761499af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0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30f06f-ad7a-453a-8e08-8a8878e30bd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DropOffZoneRoutingForm</Edit>
  <New>DocumentLibraryForm</New>
</FormTemplates>
</file>

<file path=customXml/itemProps1.xml><?xml version="1.0" encoding="utf-8"?>
<ds:datastoreItem xmlns:ds="http://schemas.openxmlformats.org/officeDocument/2006/customXml" ds:itemID="{030E84BC-E9BA-475A-A564-C40E83B25167}">
  <ds:schemaRefs>
    <ds:schemaRef ds:uri="http://schemas.microsoft.com/office/2006/metadata/properties"/>
    <ds:schemaRef ds:uri="http://schemas.microsoft.com/office/infopath/2007/PartnerControls"/>
    <ds:schemaRef ds:uri="7ecca315-ef0d-4325-901f-b571ce74c72d"/>
  </ds:schemaRefs>
</ds:datastoreItem>
</file>

<file path=customXml/itemProps2.xml><?xml version="1.0" encoding="utf-8"?>
<ds:datastoreItem xmlns:ds="http://schemas.openxmlformats.org/officeDocument/2006/customXml" ds:itemID="{804B3DF4-FC54-4BE6-B875-15305E0418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ecca315-ef0d-4325-901f-b571ce74c72d"/>
    <ds:schemaRef ds:uri="bb65cc95-6d4e-4879-a879-9838761499af"/>
    <ds:schemaRef ds:uri="9e30f06f-ad7a-453a-8e08-8a8878e30b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A7098C0-9D9A-4C21-8406-416525D3250D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79222657-2FE8-4ED0-A4EA-68B3DF897B7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DOA PowerPoint Template</Template>
  <TotalTime>61739</TotalTime>
  <Words>331</Words>
  <Application>Microsoft Office PowerPoint</Application>
  <PresentationFormat>Widescreen</PresentationFormat>
  <Paragraphs>70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Nevis</vt:lpstr>
      <vt:lpstr>Wingdings 2</vt:lpstr>
      <vt:lpstr>DOA PowerPoint Template</vt:lpstr>
      <vt:lpstr>One IT Solutions: Publishing and Distribution – Transition</vt:lpstr>
      <vt:lpstr>What is Changing</vt:lpstr>
      <vt:lpstr>New Work Process</vt:lpstr>
      <vt:lpstr>Why BPAD</vt:lpstr>
      <vt:lpstr>How it will Happen</vt:lpstr>
      <vt:lpstr>BPAD: Service Provider of Choice</vt:lpstr>
      <vt:lpstr>Information</vt:lpstr>
    </vt:vector>
  </TitlesOfParts>
  <Company>State of Wisconsin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Thompson, Herb T</dc:creator>
  <cp:lastModifiedBy>Jindali, Melanie - DOA</cp:lastModifiedBy>
  <cp:revision>189</cp:revision>
  <cp:lastPrinted>2017-03-30T14:55:06Z</cp:lastPrinted>
  <dcterms:created xsi:type="dcterms:W3CDTF">2013-11-16T19:48:16Z</dcterms:created>
  <dcterms:modified xsi:type="dcterms:W3CDTF">2025-06-20T20:55:39Z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0x0101004A8F8BEEF9F5A943984314B33BAED9E2</vt:lpwstr>
  </property>
</Properties>
</file>