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28.xml" ContentType="application/vnd.openxmlformats-officedocument.presentationml.notesSlide+xml"/>
  <Override PartName="/ppt/slideLayouts/slideLayout28.xml" ContentType="application/vnd.openxmlformats-officedocument.presentationml.slideLayout+xml"/>
  <Override PartName="/ppt/notesSlides/notesSlide27.xml" ContentType="application/vnd.openxmlformats-officedocument.presentationml.notesSl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4.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26.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7.xml" ContentType="application/vnd.openxmlformats-officedocument.presentationml.slideLayout+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22.xml" ContentType="application/vnd.openxmlformats-officedocument.presentationml.slideLayout+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4"/>
    <p:sldMasterId id="2147484046" r:id="rId5"/>
    <p:sldMasterId id="2147484144" r:id="rId6"/>
    <p:sldMasterId id="2147484172" r:id="rId7"/>
  </p:sldMasterIdLst>
  <p:notesMasterIdLst>
    <p:notesMasterId r:id="rId38"/>
  </p:notesMasterIdLst>
  <p:handoutMasterIdLst>
    <p:handoutMasterId r:id="rId39"/>
  </p:handoutMasterIdLst>
  <p:sldIdLst>
    <p:sldId id="801" r:id="rId8"/>
    <p:sldId id="557" r:id="rId9"/>
    <p:sldId id="789" r:id="rId10"/>
    <p:sldId id="783" r:id="rId11"/>
    <p:sldId id="802" r:id="rId12"/>
    <p:sldId id="799" r:id="rId13"/>
    <p:sldId id="800" r:id="rId14"/>
    <p:sldId id="803" r:id="rId15"/>
    <p:sldId id="790" r:id="rId16"/>
    <p:sldId id="804" r:id="rId17"/>
    <p:sldId id="805" r:id="rId18"/>
    <p:sldId id="806" r:id="rId19"/>
    <p:sldId id="807" r:id="rId20"/>
    <p:sldId id="791" r:id="rId21"/>
    <p:sldId id="808" r:id="rId22"/>
    <p:sldId id="809" r:id="rId23"/>
    <p:sldId id="810" r:id="rId24"/>
    <p:sldId id="792" r:id="rId25"/>
    <p:sldId id="811" r:id="rId26"/>
    <p:sldId id="813" r:id="rId27"/>
    <p:sldId id="812" r:id="rId28"/>
    <p:sldId id="793" r:id="rId29"/>
    <p:sldId id="817" r:id="rId30"/>
    <p:sldId id="814" r:id="rId31"/>
    <p:sldId id="815" r:id="rId32"/>
    <p:sldId id="818" r:id="rId33"/>
    <p:sldId id="794" r:id="rId34"/>
    <p:sldId id="819" r:id="rId35"/>
    <p:sldId id="737" r:id="rId36"/>
    <p:sldId id="821"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28">
          <p15:clr>
            <a:srgbClr val="A4A3A4"/>
          </p15:clr>
        </p15:guide>
        <p15:guide id="11" pos="1767">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62">
          <p15:clr>
            <a:srgbClr val="A4A3A4"/>
          </p15:clr>
        </p15:guide>
        <p15:guide id="17" pos="3837">
          <p15:clr>
            <a:srgbClr val="A4A3A4"/>
          </p15:clr>
        </p15:guide>
        <p15:guide id="18" pos="2216">
          <p15:clr>
            <a:srgbClr val="A4A3A4"/>
          </p15:clr>
        </p15:guide>
        <p15:guide id="19" pos="377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AC"/>
    <a:srgbClr val="0072C6"/>
    <a:srgbClr val="2D82FF"/>
    <a:srgbClr val="0088EE"/>
    <a:srgbClr val="D2D2D2"/>
    <a:srgbClr val="969696"/>
    <a:srgbClr val="505050"/>
    <a:srgbClr val="00188F"/>
    <a:srgbClr val="EB3C00"/>
    <a:srgbClr val="682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3966" autoAdjust="0"/>
  </p:normalViewPr>
  <p:slideViewPr>
    <p:cSldViewPr snapToGrid="0">
      <p:cViewPr varScale="1">
        <p:scale>
          <a:sx n="59" d="100"/>
          <a:sy n="59" d="100"/>
        </p:scale>
        <p:origin x="-96" y="-192"/>
      </p:cViewPr>
      <p:guideLst>
        <p:guide orient="horz" pos="142"/>
        <p:guide orient="horz" pos="4176"/>
        <p:guide orient="horz" pos="912"/>
        <p:guide orient="horz" pos="1197"/>
        <p:guide orient="horz" pos="1957"/>
        <p:guide orient="horz" pos="2723"/>
        <p:guide orient="horz" pos="2159"/>
        <p:guide orient="horz" pos="3863"/>
        <p:guide orient="horz" pos="3566"/>
        <p:guide pos="128"/>
        <p:guide pos="1767"/>
        <p:guide pos="7554"/>
        <p:guide pos="328"/>
        <p:guide pos="7353"/>
        <p:guide pos="613"/>
        <p:guide pos="7062"/>
        <p:guide pos="3837"/>
        <p:guide pos="2216"/>
        <p:guide pos="3771"/>
      </p:guideLst>
    </p:cSldViewPr>
  </p:slideViewPr>
  <p:notesTextViewPr>
    <p:cViewPr>
      <p:scale>
        <a:sx n="100" d="100"/>
        <a:sy n="100" d="100"/>
      </p:scale>
      <p:origin x="0" y="0"/>
    </p:cViewPr>
  </p:notesTextViewPr>
  <p:sorterViewPr>
    <p:cViewPr varScale="1">
      <p:scale>
        <a:sx n="1" d="1"/>
        <a:sy n="1" d="1"/>
      </p:scale>
      <p:origin x="0" y="10416"/>
    </p:cViewPr>
  </p:sorter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9/8/2016</a:t>
            </a:fld>
            <a:endParaRPr lang="en-US"/>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9/8/2016</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Welcome</a:t>
            </a:r>
            <a:r>
              <a:rPr lang="en-US" sz="900" baseline="0" dirty="0" smtClean="0"/>
              <a:t> to the Learning Path: Store, sync, and share your work files, part of the following series of Learning Paths:</a:t>
            </a:r>
          </a:p>
          <a:p>
            <a:r>
              <a:rPr lang="en-US" sz="900" dirty="0" smtClean="0"/>
              <a:t>-------------------</a:t>
            </a:r>
          </a:p>
          <a:p>
            <a:r>
              <a:rPr lang="en-US" sz="900" dirty="0" smtClean="0"/>
              <a:t>1. Get it done from anywhere</a:t>
            </a:r>
          </a:p>
          <a:p>
            <a:r>
              <a:rPr lang="en-US" sz="900" dirty="0" smtClean="0"/>
              <a:t>2. Email and calendar on the go</a:t>
            </a:r>
          </a:p>
          <a:p>
            <a:r>
              <a:rPr lang="en-US" sz="900" b="1" dirty="0" smtClean="0"/>
              <a:t>3. Store, sync, and share your work files</a:t>
            </a:r>
          </a:p>
          <a:p>
            <a:r>
              <a:rPr lang="en-US" sz="900" dirty="0" smtClean="0"/>
              <a:t>4. Run more effective meetings</a:t>
            </a:r>
          </a:p>
          <a:p>
            <a:r>
              <a:rPr lang="en-US" sz="900" dirty="0" smtClean="0"/>
              <a:t>5. Work like a network</a:t>
            </a:r>
          </a:p>
          <a:p>
            <a:r>
              <a:rPr lang="en-US" sz="900" dirty="0" smtClean="0"/>
              <a:t>-------------------</a:t>
            </a:r>
          </a:p>
          <a:p>
            <a:endParaRPr lang="en-US" sz="900" spc="-70" dirty="0" smtClean="0">
              <a:gradFill>
                <a:gsLst>
                  <a:gs pos="2917">
                    <a:schemeClr val="bg2"/>
                  </a:gs>
                  <a:gs pos="95000">
                    <a:schemeClr val="bg2"/>
                  </a:gs>
                </a:gsLst>
                <a:lin ang="5400000" scaled="0"/>
              </a:gradFill>
            </a:endParaRPr>
          </a:p>
        </p:txBody>
      </p:sp>
      <p:sp>
        <p:nvSpPr>
          <p:cNvPr id="6" name="Date Placeholder 5"/>
          <p:cNvSpPr>
            <a:spLocks noGrp="1"/>
          </p:cNvSpPr>
          <p:nvPr>
            <p:ph type="dt" idx="12"/>
          </p:nvPr>
        </p:nvSpPr>
        <p:spPr/>
        <p:txBody>
          <a:bodyPr/>
          <a:lstStyle/>
          <a:p>
            <a:fld id="{D4664A66-7F43-48D1-91D2-AE7A931D6495}" type="datetime1">
              <a:rPr lang="en-US" smtClean="0"/>
              <a:t>9/8/2016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Office365</a:t>
            </a:r>
            <a:endParaRPr lang="en-US" dirty="0"/>
          </a:p>
        </p:txBody>
      </p:sp>
      <p:sp>
        <p:nvSpPr>
          <p:cNvPr id="9"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0343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10</a:t>
            </a:fld>
            <a:endParaRPr lang="en-US" dirty="0"/>
          </a:p>
        </p:txBody>
      </p:sp>
    </p:spTree>
    <p:extLst>
      <p:ext uri="{BB962C8B-B14F-4D97-AF65-F5344CB8AC3E}">
        <p14:creationId xmlns:p14="http://schemas.microsoft.com/office/powerpoint/2010/main" val="1124881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11</a:t>
            </a:fld>
            <a:endParaRPr lang="en-US" dirty="0"/>
          </a:p>
        </p:txBody>
      </p:sp>
    </p:spTree>
    <p:extLst>
      <p:ext uri="{BB962C8B-B14F-4D97-AF65-F5344CB8AC3E}">
        <p14:creationId xmlns:p14="http://schemas.microsoft.com/office/powerpoint/2010/main" val="265662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12</a:t>
            </a:fld>
            <a:endParaRPr lang="en-US" dirty="0"/>
          </a:p>
        </p:txBody>
      </p:sp>
    </p:spTree>
    <p:extLst>
      <p:ext uri="{BB962C8B-B14F-4D97-AF65-F5344CB8AC3E}">
        <p14:creationId xmlns:p14="http://schemas.microsoft.com/office/powerpoint/2010/main" val="365300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13</a:t>
            </a:fld>
            <a:endParaRPr lang="en-US" dirty="0"/>
          </a:p>
        </p:txBody>
      </p:sp>
    </p:spTree>
    <p:extLst>
      <p:ext uri="{BB962C8B-B14F-4D97-AF65-F5344CB8AC3E}">
        <p14:creationId xmlns:p14="http://schemas.microsoft.com/office/powerpoint/2010/main" val="1362092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14</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9919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15</a:t>
            </a:fld>
            <a:endParaRPr lang="en-US" dirty="0"/>
          </a:p>
        </p:txBody>
      </p:sp>
    </p:spTree>
    <p:extLst>
      <p:ext uri="{BB962C8B-B14F-4D97-AF65-F5344CB8AC3E}">
        <p14:creationId xmlns:p14="http://schemas.microsoft.com/office/powerpoint/2010/main" val="87266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16</a:t>
            </a:fld>
            <a:endParaRPr lang="en-US" dirty="0"/>
          </a:p>
        </p:txBody>
      </p:sp>
    </p:spTree>
    <p:extLst>
      <p:ext uri="{BB962C8B-B14F-4D97-AF65-F5344CB8AC3E}">
        <p14:creationId xmlns:p14="http://schemas.microsoft.com/office/powerpoint/2010/main" val="1743896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17</a:t>
            </a:fld>
            <a:endParaRPr lang="en-US" dirty="0"/>
          </a:p>
        </p:txBody>
      </p:sp>
    </p:spTree>
    <p:extLst>
      <p:ext uri="{BB962C8B-B14F-4D97-AF65-F5344CB8AC3E}">
        <p14:creationId xmlns:p14="http://schemas.microsoft.com/office/powerpoint/2010/main" val="350514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18</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2021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19</a:t>
            </a:fld>
            <a:endParaRPr lang="en-US" dirty="0"/>
          </a:p>
        </p:txBody>
      </p:sp>
    </p:spTree>
    <p:extLst>
      <p:ext uri="{BB962C8B-B14F-4D97-AF65-F5344CB8AC3E}">
        <p14:creationId xmlns:p14="http://schemas.microsoft.com/office/powerpoint/2010/main" val="16280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505BD5-07C7-4FB6-AFBC-1B7B235D23A5}" type="datetime1">
              <a:rPr lang="en-US" smtClean="0"/>
              <a:t>9/8/2016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40540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20</a:t>
            </a:fld>
            <a:endParaRPr lang="en-US" dirty="0"/>
          </a:p>
        </p:txBody>
      </p:sp>
    </p:spTree>
    <p:extLst>
      <p:ext uri="{BB962C8B-B14F-4D97-AF65-F5344CB8AC3E}">
        <p14:creationId xmlns:p14="http://schemas.microsoft.com/office/powerpoint/2010/main" val="1632367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21</a:t>
            </a:fld>
            <a:endParaRPr lang="en-US" dirty="0"/>
          </a:p>
        </p:txBody>
      </p:sp>
    </p:spTree>
    <p:extLst>
      <p:ext uri="{BB962C8B-B14F-4D97-AF65-F5344CB8AC3E}">
        <p14:creationId xmlns:p14="http://schemas.microsoft.com/office/powerpoint/2010/main" val="3575305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22</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13235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23</a:t>
            </a:fld>
            <a:endParaRPr lang="en-US" dirty="0"/>
          </a:p>
        </p:txBody>
      </p:sp>
    </p:spTree>
    <p:extLst>
      <p:ext uri="{BB962C8B-B14F-4D97-AF65-F5344CB8AC3E}">
        <p14:creationId xmlns:p14="http://schemas.microsoft.com/office/powerpoint/2010/main" val="1121162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24</a:t>
            </a:fld>
            <a:endParaRPr lang="en-US" dirty="0"/>
          </a:p>
        </p:txBody>
      </p:sp>
    </p:spTree>
    <p:extLst>
      <p:ext uri="{BB962C8B-B14F-4D97-AF65-F5344CB8AC3E}">
        <p14:creationId xmlns:p14="http://schemas.microsoft.com/office/powerpoint/2010/main" val="4290693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25</a:t>
            </a:fld>
            <a:endParaRPr lang="en-US" dirty="0"/>
          </a:p>
        </p:txBody>
      </p:sp>
    </p:spTree>
    <p:extLst>
      <p:ext uri="{BB962C8B-B14F-4D97-AF65-F5344CB8AC3E}">
        <p14:creationId xmlns:p14="http://schemas.microsoft.com/office/powerpoint/2010/main" val="969293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26</a:t>
            </a:fld>
            <a:endParaRPr lang="en-US" dirty="0"/>
          </a:p>
        </p:txBody>
      </p:sp>
    </p:spTree>
    <p:extLst>
      <p:ext uri="{BB962C8B-B14F-4D97-AF65-F5344CB8AC3E}">
        <p14:creationId xmlns:p14="http://schemas.microsoft.com/office/powerpoint/2010/main" val="1414924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27</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6973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28</a:t>
            </a:fld>
            <a:endParaRPr lang="en-US" dirty="0"/>
          </a:p>
        </p:txBody>
      </p:sp>
    </p:spTree>
    <p:extLst>
      <p:ext uri="{BB962C8B-B14F-4D97-AF65-F5344CB8AC3E}">
        <p14:creationId xmlns:p14="http://schemas.microsoft.com/office/powerpoint/2010/main" val="3755292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895D59B2-0670-964E-B82C-E84CBE5FB555}" type="slidenum">
              <a:rPr lang="en-US"/>
              <a:pPr>
                <a:defRPr/>
              </a:pPr>
              <a:t>29</a:t>
            </a:fld>
            <a:endParaRPr lang="en-US" dirty="0"/>
          </a:p>
        </p:txBody>
      </p:sp>
    </p:spTree>
    <p:extLst>
      <p:ext uri="{BB962C8B-B14F-4D97-AF65-F5344CB8AC3E}">
        <p14:creationId xmlns:p14="http://schemas.microsoft.com/office/powerpoint/2010/main" val="4094657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3</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41952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B6559B-C68D-49B4-97AE-9BB74C417927}" type="datetime1">
              <a:rPr lang="en-US" smtClean="0"/>
              <a:t>9/8/2016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30</a:t>
            </a:fld>
            <a:endParaRPr lang="en-US" dirty="0"/>
          </a:p>
        </p:txBody>
      </p:sp>
    </p:spTree>
    <p:extLst>
      <p:ext uri="{BB962C8B-B14F-4D97-AF65-F5344CB8AC3E}">
        <p14:creationId xmlns:p14="http://schemas.microsoft.com/office/powerpoint/2010/main" val="755434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4</a:t>
            </a:fld>
            <a:endParaRPr lang="en-US" dirty="0"/>
          </a:p>
        </p:txBody>
      </p:sp>
    </p:spTree>
    <p:extLst>
      <p:ext uri="{BB962C8B-B14F-4D97-AF65-F5344CB8AC3E}">
        <p14:creationId xmlns:p14="http://schemas.microsoft.com/office/powerpoint/2010/main" val="332196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5</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426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6</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7910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7</a:t>
            </a:fld>
            <a:endParaRPr lang="en-US" dirty="0"/>
          </a:p>
        </p:txBody>
      </p:sp>
    </p:spTree>
    <p:extLst>
      <p:ext uri="{BB962C8B-B14F-4D97-AF65-F5344CB8AC3E}">
        <p14:creationId xmlns:p14="http://schemas.microsoft.com/office/powerpoint/2010/main" val="12267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p>
        </p:txBody>
      </p:sp>
      <p:sp>
        <p:nvSpPr>
          <p:cNvPr id="4" name="Slide Number Placeholder 3"/>
          <p:cNvSpPr>
            <a:spLocks noGrp="1"/>
          </p:cNvSpPr>
          <p:nvPr>
            <p:ph type="sldNum" sz="quarter" idx="5"/>
          </p:nvPr>
        </p:nvSpPr>
        <p:spPr/>
        <p:txBody>
          <a:bodyPr/>
          <a:lstStyle/>
          <a:p>
            <a:pPr>
              <a:defRPr/>
            </a:pPr>
            <a:fld id="{1291A555-FE9F-854B-B91E-8421EBC1B40A}" type="slidenum">
              <a:rPr lang="en-US"/>
              <a:pPr>
                <a:defRPr/>
              </a:pPr>
              <a:t>8</a:t>
            </a:fld>
            <a:endParaRPr lang="en-US" dirty="0"/>
          </a:p>
        </p:txBody>
      </p:sp>
    </p:spTree>
    <p:extLst>
      <p:ext uri="{BB962C8B-B14F-4D97-AF65-F5344CB8AC3E}">
        <p14:creationId xmlns:p14="http://schemas.microsoft.com/office/powerpoint/2010/main" val="262812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D51B1278-D92B-4AF3-A9C1-71DD298190CE}" type="datetimeFigureOut">
              <a:rPr lang="en-US" smtClean="0"/>
              <a:t>9/8/2016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9</a:t>
            </a:fld>
            <a:endParaRPr lang="en-US" dirty="0"/>
          </a:p>
        </p:txBody>
      </p:sp>
      <p:sp>
        <p:nvSpPr>
          <p:cNvPr id="6" name="Header Placeholder 5"/>
          <p:cNvSpPr>
            <a:spLocks noGrp="1"/>
          </p:cNvSpPr>
          <p:nvPr>
            <p:ph type="hdr" sz="quarter" idx="12"/>
          </p:nvPr>
        </p:nvSpPr>
        <p:spPr/>
        <p:txBody>
          <a:bodyPr/>
          <a:lstStyle/>
          <a:p>
            <a:r>
              <a:rPr lang="en-US" dirty="0" smtClean="0"/>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67604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842" y="5033094"/>
            <a:ext cx="5432229" cy="1881715"/>
          </a:xfrm>
          <a:prstGeom prst="rect">
            <a:avLst/>
          </a:prstGeom>
        </p:spPr>
      </p:pic>
      <p:sp>
        <p:nvSpPr>
          <p:cNvPr id="2" name="Title 1"/>
          <p:cNvSpPr>
            <a:spLocks noGrp="1"/>
          </p:cNvSpPr>
          <p:nvPr>
            <p:ph type="title" hasCustomPrompt="1"/>
          </p:nvPr>
        </p:nvSpPr>
        <p:spPr>
          <a:xfrm>
            <a:off x="978694" y="2109542"/>
            <a:ext cx="10237787" cy="997196"/>
          </a:xfrm>
        </p:spPr>
        <p:txBody>
          <a:bodyPr anchor="b" anchorCtr="0"/>
          <a:lstStyle>
            <a:lvl1pPr>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0" y="1447800"/>
            <a:ext cx="2437764"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8745" y="1671271"/>
            <a:ext cx="8164144"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7706630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p:txBody>
          <a:bodyPr>
            <a:noAutofit/>
          </a:bodyPr>
          <a:lstStyle>
            <a:lvl1pPr>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9672116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8572461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3237559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2350279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7" name="Rectangle 6"/>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6926722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795969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542615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Slide Number Placeholder 9"/>
          <p:cNvSpPr>
            <a:spLocks noGrp="1"/>
          </p:cNvSpPr>
          <p:nvPr>
            <p:ph type="sldNum" sz="quarter" idx="12"/>
          </p:nvPr>
        </p:nvSpPr>
        <p:spPr>
          <a:xfrm>
            <a:off x="520700" y="6399557"/>
            <a:ext cx="560686" cy="219456"/>
          </a:xfrm>
          <a:prstGeom prst="rect">
            <a:avLst/>
          </a:prstGeom>
        </p:spPr>
        <p:txBody>
          <a:bodyPr lIns="121899" tIns="60949" rIns="121899" bIns="60949"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2" name="Title 1"/>
          <p:cNvSpPr>
            <a:spLocks noGrp="1"/>
          </p:cNvSpPr>
          <p:nvPr>
            <p:ph type="title" hasCustomPrompt="1"/>
          </p:nvPr>
        </p:nvSpPr>
        <p:spPr>
          <a:xfrm>
            <a:off x="519112" y="2819603"/>
            <a:ext cx="11149013" cy="1218795"/>
          </a:xfrm>
        </p:spPr>
        <p:txBody>
          <a:bodyPr anchor="b" anchorCtr="0"/>
          <a:lstStyle>
            <a:lvl1pPr>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spTree>
    <p:extLst>
      <p:ext uri="{BB962C8B-B14F-4D97-AF65-F5344CB8AC3E}">
        <p14:creationId xmlns:p14="http://schemas.microsoft.com/office/powerpoint/2010/main" val="20657508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25967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5870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167794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6095944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gradFill>
                  <a:gsLst>
                    <a:gs pos="2083">
                      <a:schemeClr val="bg2"/>
                    </a:gs>
                    <a:gs pos="99000">
                      <a:schemeClr val="bg2"/>
                    </a:gs>
                  </a:gsLst>
                  <a:lin ang="5400000" scaled="0"/>
                </a:gra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2739678"/>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6600" spc="-150"/>
            </a:lvl1pPr>
          </a:lstStyle>
          <a:p>
            <a:pPr lvl="0"/>
            <a:r>
              <a:rPr lang="en-US" smtClean="0"/>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107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920638" y="1917954"/>
            <a:ext cx="10237787" cy="997196"/>
          </a:xfrm>
        </p:spPr>
        <p:txBody>
          <a:bodyPr anchor="b" anchorCtr="0"/>
          <a:lstStyle>
            <a:lvl1pPr>
              <a:defRPr sz="6000" spc="-150" baseline="0">
                <a:solidFill>
                  <a:schemeClr val="tx1">
                    <a:lumMod val="65000"/>
                    <a:lumOff val="35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631927"/>
            <a:ext cx="10237787" cy="498598"/>
          </a:xfrm>
        </p:spPr>
        <p:txBody>
          <a:bodyPr>
            <a:noAutofit/>
          </a:bodyPr>
          <a:lstStyle>
            <a:lvl1pPr marL="0" indent="0">
              <a:spcBef>
                <a:spcPts val="0"/>
              </a:spcBef>
              <a:buNone/>
              <a:defRPr spc="0" baseline="0">
                <a:solidFill>
                  <a:srgbClr val="EB3C00"/>
                </a:solidFill>
                <a:latin typeface="+mj-lt"/>
              </a:defRPr>
            </a:lvl1pPr>
          </a:lstStyle>
          <a:p>
            <a:pPr lvl="0"/>
            <a:r>
              <a:rPr lang="en-US" dirty="0" smtClean="0"/>
              <a:t>Speaker Title</a:t>
            </a:r>
            <a:endParaRPr lang="en-US" dirty="0"/>
          </a:p>
        </p:txBody>
      </p:sp>
      <p:sp>
        <p:nvSpPr>
          <p:cNvPr id="3" name="Rectangle 2"/>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086468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9" name="Rectangle 8"/>
          <p:cNvSpPr/>
          <p:nvPr/>
        </p:nvSpPr>
        <p:spPr bwMode="auto">
          <a:xfrm>
            <a:off x="0" y="230909"/>
            <a:ext cx="12188825" cy="6714781"/>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519112" y="2819603"/>
            <a:ext cx="11149013" cy="1218795"/>
          </a:xfrm>
        </p:spPr>
        <p:txBody>
          <a:bodyPr anchor="b" anchorCtr="0"/>
          <a:lstStyle>
            <a:lvl1pPr>
              <a:defRPr sz="6000" spc="-150" baseline="0">
                <a:solidFill>
                  <a:srgbClr val="EB3C00"/>
                </a:solidFill>
              </a:defRPr>
            </a:lvl1pPr>
          </a:lstStyle>
          <a:p>
            <a:r>
              <a:rPr lang="en-US" dirty="0" smtClean="0"/>
              <a:t>Click to edit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419148178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10" name="Rectangle 9"/>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Subtitle 2"/>
          <p:cNvSpPr>
            <a:spLocks noGrp="1"/>
          </p:cNvSpPr>
          <p:nvPr>
            <p:ph type="subTitle" idx="1"/>
          </p:nvPr>
        </p:nvSpPr>
        <p:spPr>
          <a:xfrm>
            <a:off x="973139" y="5182509"/>
            <a:ext cx="10237786" cy="461665"/>
          </a:xfrm>
        </p:spPr>
        <p:txBody>
          <a:bodyPr>
            <a:noAutofit/>
          </a:bodyPr>
          <a:lstStyle>
            <a:lvl1pPr marL="0" indent="0" algn="l">
              <a:lnSpc>
                <a:spcPct val="90000"/>
              </a:lnSpc>
              <a:spcBef>
                <a:spcPts val="0"/>
              </a:spcBef>
              <a:buNone/>
              <a:defRPr lang="en-US" sz="3600" kern="1200" spc="-70" baseline="0" dirty="0">
                <a:solidFill>
                  <a:schemeClr val="tx1">
                    <a:lumMod val="65000"/>
                    <a:lumOff val="35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3138" y="3578787"/>
            <a:ext cx="1024572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8000" b="0" kern="1200" cap="none" spc="-400"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447800"/>
            <a:ext cx="10237787" cy="914096"/>
          </a:xfrm>
        </p:spPr>
        <p:txBody>
          <a:bodyPr wrap="square" anchor="b">
            <a:noAutofit/>
          </a:bodyPr>
          <a:lstStyle>
            <a:lvl1pPr marL="0" indent="0">
              <a:buNone/>
              <a:defRPr sz="5400" spc="-150">
                <a:solidFill>
                  <a:schemeClr val="tx1">
                    <a:lumMod val="65000"/>
                    <a:lumOff val="35000"/>
                  </a:schemeClr>
                </a:solidFill>
              </a:defRPr>
            </a:lvl1pPr>
          </a:lstStyle>
          <a:p>
            <a:pPr lvl="0"/>
            <a:r>
              <a:rPr lang="en-US" smtClean="0"/>
              <a:t>Click to edit Master text styles</a:t>
            </a:r>
          </a:p>
        </p:txBody>
      </p:sp>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788135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0095824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1775"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26353216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pos="33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j-lt"/>
              </a:defRPr>
            </a:lvl2pPr>
            <a:lvl3pPr marL="741363" indent="-223838">
              <a:buFont typeface="Wingdings" pitchFamily="2" charset="2"/>
              <a:buChar char=""/>
              <a:tabLst/>
              <a:defRPr>
                <a:latin typeface="+mj-lt"/>
              </a:defRPr>
            </a:lvl3pPr>
            <a:lvl4pPr marL="914400" indent="-173038">
              <a:buFont typeface="Wingdings" pitchFamily="2" charset="2"/>
              <a:buChar char=""/>
              <a:defRPr>
                <a:latin typeface="+mj-lt"/>
              </a:defRPr>
            </a:lvl4pPr>
            <a:lvl5pPr marL="1087438" indent="-173038">
              <a:buFont typeface="Wingdings" pitchFamily="2" charset="2"/>
              <a:buChar char=""/>
              <a:tabLst/>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719985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tx2"/>
                    </a:gs>
                    <a:gs pos="0">
                      <a:schemeClr val="tx2"/>
                    </a:gs>
                  </a:gsLst>
                  <a:lin ang="5400000" scaled="0"/>
                </a:gradFill>
                <a:latin typeface="+mj-lt"/>
              </a:defRPr>
            </a:lvl1pPr>
            <a:lvl2pPr marL="0" indent="0">
              <a:buNone/>
              <a:defRPr sz="2000">
                <a:gradFill>
                  <a:gsLst>
                    <a:gs pos="100000">
                      <a:schemeClr val="bg2"/>
                    </a:gs>
                    <a:gs pos="6000">
                      <a:schemeClr val="bg2"/>
                    </a:gs>
                  </a:gsLst>
                  <a:lin ang="5400000" scaled="0"/>
                </a:gradFill>
              </a:defRPr>
            </a:lvl2pPr>
            <a:lvl3pPr marL="231775" indent="0">
              <a:buNone/>
              <a:defRPr sz="2000">
                <a:gradFill>
                  <a:gsLst>
                    <a:gs pos="100000">
                      <a:schemeClr val="bg2"/>
                    </a:gs>
                    <a:gs pos="6000">
                      <a:schemeClr val="bg2"/>
                    </a:gs>
                  </a:gsLst>
                  <a:lin ang="5400000" scaled="0"/>
                </a:gradFill>
              </a:defRPr>
            </a:lvl3pPr>
            <a:lvl4pPr marL="457200" indent="0">
              <a:buNone/>
              <a:defRPr sz="2000">
                <a:gradFill>
                  <a:gsLst>
                    <a:gs pos="100000">
                      <a:schemeClr val="bg2"/>
                    </a:gs>
                    <a:gs pos="6000">
                      <a:schemeClr val="bg2"/>
                    </a:gs>
                  </a:gsLst>
                  <a:lin ang="5400000" scaled="0"/>
                </a:gradFill>
              </a:defRPr>
            </a:lvl4pPr>
            <a:lvl5pPr marL="693738" indent="0">
              <a:buNone/>
              <a:defRPr sz="200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solidFill>
                  <a:schemeClr val="tx1">
                    <a:lumMod val="75000"/>
                    <a:lumOff val="25000"/>
                  </a:schemeClr>
                </a:solidFill>
                <a:latin typeface="+mj-lt"/>
                <a:ea typeface="+mn-ea"/>
                <a:cs typeface="+mn-cs"/>
              </a:defRPr>
            </a:lvl1pPr>
            <a:lvl2pPr marL="520700" indent="-228600">
              <a:defRPr sz="2000">
                <a:solidFill>
                  <a:schemeClr val="tx1">
                    <a:lumMod val="75000"/>
                    <a:lumOff val="25000"/>
                  </a:schemeClr>
                </a:solidFill>
                <a:latin typeface="+mj-lt"/>
              </a:defRPr>
            </a:lvl2pPr>
            <a:lvl3pPr marL="685800" indent="-165100">
              <a:tabLst/>
              <a:defRPr sz="2000">
                <a:solidFill>
                  <a:schemeClr val="tx1">
                    <a:lumMod val="75000"/>
                    <a:lumOff val="25000"/>
                  </a:schemeClr>
                </a:solidFill>
                <a:latin typeface="+mj-lt"/>
              </a:defRPr>
            </a:lvl3pPr>
            <a:lvl4pPr marL="863600" indent="-177800">
              <a:defRPr>
                <a:solidFill>
                  <a:schemeClr val="tx1">
                    <a:lumMod val="75000"/>
                    <a:lumOff val="25000"/>
                  </a:schemeClr>
                </a:solidFill>
                <a:latin typeface="+mj-lt"/>
              </a:defRPr>
            </a:lvl4pPr>
            <a:lvl5pPr marL="1028700" indent="-165100">
              <a:tabLst/>
              <a:defRPr>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720745"/>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solidFill>
                  <a:schemeClr val="tx1">
                    <a:lumMod val="75000"/>
                    <a:lumOff val="25000"/>
                  </a:schemeClr>
                </a:solidFill>
                <a:latin typeface="+mj-lt"/>
                <a:ea typeface="+mn-ea"/>
                <a:cs typeface="+mn-cs"/>
              </a:defRPr>
            </a:lvl1pPr>
            <a:lvl2pPr marL="635000" indent="-342900">
              <a:defRPr lang="en-US" sz="2000" kern="1200" spc="0" baseline="0" dirty="0" smtClean="0">
                <a:solidFill>
                  <a:schemeClr val="tx1">
                    <a:lumMod val="75000"/>
                    <a:lumOff val="25000"/>
                  </a:schemeClr>
                </a:solidFill>
                <a:latin typeface="+mj-lt"/>
                <a:ea typeface="+mn-ea"/>
                <a:cs typeface="+mn-cs"/>
              </a:defRPr>
            </a:lvl2pPr>
            <a:lvl3pPr marL="863600" indent="-342900">
              <a:defRPr lang="en-US" sz="2000" kern="1200" spc="0" baseline="0" dirty="0" smtClean="0">
                <a:solidFill>
                  <a:schemeClr val="tx1">
                    <a:lumMod val="75000"/>
                    <a:lumOff val="25000"/>
                  </a:schemeClr>
                </a:solidFill>
                <a:latin typeface="+mj-lt"/>
                <a:ea typeface="+mn-ea"/>
                <a:cs typeface="+mn-cs"/>
              </a:defRPr>
            </a:lvl3pPr>
            <a:lvl4pPr marL="1028700" indent="-342900">
              <a:defRPr lang="en-US" sz="2000" kern="1200" spc="0" baseline="0" dirty="0" smtClean="0">
                <a:solidFill>
                  <a:schemeClr val="tx1">
                    <a:lumMod val="75000"/>
                    <a:lumOff val="25000"/>
                  </a:schemeClr>
                </a:solidFill>
                <a:latin typeface="+mj-lt"/>
                <a:ea typeface="+mn-ea"/>
                <a:cs typeface="+mn-cs"/>
              </a:defRPr>
            </a:lvl4pPr>
            <a:lvl5pPr marL="1206500" indent="-342900">
              <a:defRPr lang="en-US" sz="2000" kern="1200" spc="0" baseline="0" dirty="0">
                <a:solidFill>
                  <a:schemeClr val="tx1">
                    <a:lumMod val="75000"/>
                    <a:lumOff val="25000"/>
                  </a:schemeClr>
                </a:solidFill>
                <a:latin typeface="+mj-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794450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26958192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solidFill>
                  <a:schemeClr val="tx1">
                    <a:lumMod val="75000"/>
                    <a:lumOff val="25000"/>
                  </a:schemeClr>
                </a:solidFill>
                <a:latin typeface="+mj-lt"/>
              </a:defRPr>
            </a:lvl1pPr>
            <a:lvl2pPr marL="0" indent="0">
              <a:buNone/>
              <a:defRPr sz="2000">
                <a:solidFill>
                  <a:schemeClr val="tx1">
                    <a:lumMod val="75000"/>
                    <a:lumOff val="25000"/>
                  </a:schemeClr>
                </a:solidFill>
                <a:latin typeface="+mj-lt"/>
              </a:defRPr>
            </a:lvl2pPr>
            <a:lvl3pPr marL="233363" indent="0">
              <a:buNone/>
              <a:defRPr sz="2000">
                <a:solidFill>
                  <a:schemeClr val="tx1">
                    <a:lumMod val="75000"/>
                    <a:lumOff val="25000"/>
                  </a:schemeClr>
                </a:solidFill>
                <a:latin typeface="+mj-lt"/>
              </a:defRPr>
            </a:lvl3pPr>
            <a:lvl4pPr marL="457200" indent="0">
              <a:buNone/>
              <a:defRPr sz="2000">
                <a:solidFill>
                  <a:schemeClr val="tx1">
                    <a:lumMod val="75000"/>
                    <a:lumOff val="25000"/>
                  </a:schemeClr>
                </a:solidFill>
                <a:latin typeface="+mj-lt"/>
              </a:defRPr>
            </a:lvl4pPr>
            <a:lvl5pPr marL="693738" indent="0">
              <a:buNone/>
              <a:defRPr sz="2000">
                <a:solidFill>
                  <a:schemeClr val="tx1">
                    <a:lumMod val="75000"/>
                    <a:lumOff val="25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solidFill>
                  <a:schemeClr val="tx1">
                    <a:lumMod val="75000"/>
                    <a:lumOff val="25000"/>
                  </a:schemeClr>
                </a:soli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j-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j-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2" name="Rectangle 11"/>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99019131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Large &amp; Small Content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00" y="1447800"/>
            <a:ext cx="2437764"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3508745" y="1671271"/>
            <a:ext cx="8164144"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809398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0"/>
            <a:ext cx="5433533" cy="1661993"/>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2" name="Title 11"/>
          <p:cNvSpPr>
            <a:spLocks noGrp="1"/>
          </p:cNvSpPr>
          <p:nvPr>
            <p:ph type="title"/>
          </p:nvPr>
        </p:nvSpPr>
        <p:spPr>
          <a:xfrm>
            <a:off x="519112" y="437608"/>
            <a:ext cx="11149013" cy="747897"/>
          </a:xfrm>
        </p:spPr>
        <p:txBody>
          <a:bodyPr>
            <a:noAutofit/>
          </a:bodyPr>
          <a:lstStyle>
            <a:lvl1pPr>
              <a:defRPr/>
            </a:lvl1pPr>
          </a:lstStyle>
          <a:p>
            <a:r>
              <a:rPr lang="en-US" smtClean="0"/>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4028149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699"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1" name="Rectangle 10"/>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326755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tx2"/>
                    </a:gs>
                    <a:gs pos="0">
                      <a:schemeClr val="tx2"/>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8" name="Rectangle 7"/>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37113517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7" name="Rectangle 6"/>
          <p:cNvSpPr/>
          <p:nvPr userDrawn="1"/>
        </p:nvSpPr>
        <p:spPr bwMode="white">
          <a:xfrm>
            <a:off x="-9525" y="0"/>
            <a:ext cx="598646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04152889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48C8F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859406"/>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00D7CA"/>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991054"/>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gradFill>
                  <a:gsLst>
                    <a:gs pos="100000">
                      <a:schemeClr val="bg2"/>
                    </a:gs>
                    <a:gs pos="0">
                      <a:schemeClr val="bg2"/>
                    </a:gs>
                  </a:gsLst>
                  <a:lin ang="5400000" scaled="0"/>
                </a:gradFill>
                <a:latin typeface="+mj-lt"/>
              </a:defRPr>
            </a:lvl1pPr>
            <a:lvl2pPr marL="0" indent="0">
              <a:buNone/>
              <a:defRPr sz="2000">
                <a:gradFill>
                  <a:gsLst>
                    <a:gs pos="100000">
                      <a:schemeClr val="bg2"/>
                    </a:gs>
                    <a:gs pos="0">
                      <a:schemeClr val="bg2"/>
                    </a:gs>
                  </a:gsLst>
                  <a:lin ang="5400000" scaled="0"/>
                </a:gradFill>
              </a:defRPr>
            </a:lvl2pPr>
            <a:lvl3pPr marL="231775" indent="0">
              <a:buNone/>
              <a:defRPr sz="2000">
                <a:gradFill>
                  <a:gsLst>
                    <a:gs pos="100000">
                      <a:schemeClr val="bg2"/>
                    </a:gs>
                    <a:gs pos="0">
                      <a:schemeClr val="bg2"/>
                    </a:gs>
                  </a:gsLst>
                  <a:lin ang="5400000" scaled="0"/>
                </a:gradFill>
              </a:defRPr>
            </a:lvl3pPr>
            <a:lvl4pPr marL="457200" indent="0">
              <a:buNone/>
              <a:defRPr sz="2000">
                <a:gradFill>
                  <a:gsLst>
                    <a:gs pos="100000">
                      <a:schemeClr val="bg2"/>
                    </a:gs>
                    <a:gs pos="0">
                      <a:schemeClr val="bg2"/>
                    </a:gs>
                  </a:gsLst>
                  <a:lin ang="5400000" scaled="0"/>
                </a:gradFill>
              </a:defRPr>
            </a:lvl4pPr>
            <a:lvl5pPr marL="693738" indent="0">
              <a:buNone/>
              <a:defRPr sz="200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6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cxnSp>
        <p:nvCxnSpPr>
          <p:cNvPr id="5" name="Straight Connector 4"/>
          <p:cNvCxnSpPr/>
          <p:nvPr/>
        </p:nvCxnSpPr>
        <p:spPr>
          <a:xfrm>
            <a:off x="-18071" y="3196533"/>
            <a:ext cx="12207875" cy="0"/>
          </a:xfrm>
          <a:prstGeom prst="line">
            <a:avLst/>
          </a:prstGeom>
          <a:ln w="76200">
            <a:solidFill>
              <a:srgbClr val="FEB8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69439"/>
      </p:ext>
    </p:extLst>
  </p:cSld>
  <p:clrMapOvr>
    <a:masterClrMapping/>
  </p:clrMapOvr>
  <p:timing>
    <p:tnLst>
      <p:par>
        <p:cTn id="1" dur="indefinite" restart="never" nodeType="tmRoot"/>
      </p:par>
    </p:tnLst>
  </p:timing>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48C8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2600147755"/>
      </p:ext>
    </p:extLst>
  </p:cSld>
  <p:clrMapOvr>
    <a:masterClrMapping/>
  </p:clrMapOvr>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00D7C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1173556533"/>
      </p:ext>
    </p:extLst>
  </p:cSld>
  <p:clrMapOvr>
    <a:masterClrMapping/>
  </p:clrMapOvr>
  <p:timing>
    <p:tnLst>
      <p:par>
        <p:cTn id="1" dur="indefinite" restart="never" nodeType="tmRoot"/>
      </p:par>
    </p:tnLst>
  </p:timing>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Color Block Header on Left &amp; Text on Right ">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bwMode="white">
          <a:xfrm>
            <a:off x="-9525" y="0"/>
            <a:ext cx="12198350" cy="3222171"/>
          </a:xfrm>
          <a:prstGeom prst="rect">
            <a:avLst/>
          </a:prstGeom>
          <a:solidFill>
            <a:srgbClr val="FEB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05759"/>
            <a:ext cx="9733752" cy="1661993"/>
          </a:xfrm>
          <a:prstGeom prst="rect">
            <a:avLst/>
          </a:prstGeom>
        </p:spPr>
        <p:txBody>
          <a:bodyPr>
            <a:noAutofit/>
          </a:bodyPr>
          <a:lstStyle>
            <a:lvl1pPr marL="0" indent="0">
              <a:buNone/>
              <a:defRPr sz="4000" b="0" cap="none" baseline="0">
                <a:solidFill>
                  <a:schemeClr val="tx1">
                    <a:lumMod val="75000"/>
                    <a:lumOff val="25000"/>
                  </a:schemeClr>
                </a:soli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520699" y="3687162"/>
            <a:ext cx="9449778" cy="2714250"/>
          </a:xfrm>
          <a:prstGeom prst="rect">
            <a:avLst/>
          </a:prstGeom>
        </p:spPr>
        <p:txBody>
          <a:bodyPr>
            <a:noAutofit/>
          </a:bodyPr>
          <a:lstStyle>
            <a:lvl1pPr marL="0" indent="0">
              <a:spcBef>
                <a:spcPts val="1200"/>
              </a:spcBef>
              <a:buNone/>
              <a:defRPr lang="en-US" sz="2000" kern="1200" spc="0" dirty="0" smtClean="0">
                <a:solidFill>
                  <a:schemeClr val="tx1">
                    <a:lumMod val="75000"/>
                    <a:lumOff val="25000"/>
                  </a:schemeClr>
                </a:soli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3048773061"/>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11" name="Rectangle 10"/>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700" y="1447801"/>
            <a:ext cx="4239986"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20699"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6208713"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10" name="Rectangle 9"/>
          <p:cNvSpPr/>
          <p:nvPr userDrawn="1"/>
        </p:nvSpPr>
        <p:spPr bwMode="white">
          <a:xfrm>
            <a:off x="0" y="0"/>
            <a:ext cx="6219825"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8019857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10" name="Rectangle 9"/>
          <p:cNvSpPr/>
          <p:nvPr/>
        </p:nvSpPr>
        <p:spPr bwMode="white">
          <a:xfrm>
            <a:off x="-9525" y="0"/>
            <a:ext cx="12198350"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18090" y="1447801"/>
            <a:ext cx="5433533" cy="1178442"/>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18090" y="2734985"/>
            <a:ext cx="5444165" cy="609398"/>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j-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80112" cy="6858000"/>
          </a:xfrm>
        </p:spPr>
        <p:txBody>
          <a:bodyPr lIns="182880" anchor="ctr"/>
          <a:lstStyle>
            <a:lvl1pPr marL="0" indent="0" algn="l">
              <a:buNone/>
              <a:defRPr/>
            </a:lvl1pPr>
          </a:lstStyle>
          <a:p>
            <a:r>
              <a:rPr lang="en-US" dirty="0" smtClean="0"/>
              <a:t>Click to insert photo.</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
        <p:nvSpPr>
          <p:cNvPr id="11" name="Rectangle 10"/>
          <p:cNvSpPr/>
          <p:nvPr userDrawn="1"/>
        </p:nvSpPr>
        <p:spPr bwMode="white">
          <a:xfrm>
            <a:off x="5967413" y="0"/>
            <a:ext cx="622141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8629588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13" name="Rectangle 12"/>
          <p:cNvSpPr/>
          <p:nvPr/>
        </p:nvSpPr>
        <p:spPr bwMode="auto">
          <a:xfrm>
            <a:off x="0" y="3222171"/>
            <a:ext cx="12188825" cy="3635829"/>
          </a:xfrm>
          <a:prstGeom prst="rect">
            <a:avLst/>
          </a:prstGeom>
          <a:solidFill>
            <a:srgbClr val="EBEB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20700" y="1358053"/>
            <a:ext cx="11152188" cy="2863073"/>
          </a:xfrm>
          <a:prstGeom prst="rect">
            <a:avLst/>
          </a:prstGeom>
        </p:spPr>
        <p:txBody>
          <a:bodyPr>
            <a:normAutofit/>
          </a:bodyPr>
          <a:lstStyle>
            <a:lvl1pPr marL="0" indent="0">
              <a:lnSpc>
                <a:spcPct val="90000"/>
              </a:lnSpc>
              <a:buNone/>
              <a:defRPr sz="6400">
                <a:solidFill>
                  <a:schemeClr val="tx1">
                    <a:lumMod val="65000"/>
                    <a:lumOff val="35000"/>
                  </a:schemeClr>
                </a:solidFill>
                <a:latin typeface="+mj-lt"/>
              </a:defRPr>
            </a:lvl1pPr>
            <a:lvl2pPr>
              <a:defRPr sz="6400">
                <a:solidFill>
                  <a:schemeClr val="tx2"/>
                </a:solidFill>
                <a:latin typeface="+mn-lt"/>
              </a:defRPr>
            </a:lvl2pPr>
          </a:lstStyle>
          <a:p>
            <a:pPr lvl="0"/>
            <a:r>
              <a:rPr lang="en-US" dirty="0" smtClean="0"/>
              <a:t>“Click to edit Master text styles”</a:t>
            </a:r>
          </a:p>
        </p:txBody>
      </p:sp>
      <p:sp>
        <p:nvSpPr>
          <p:cNvPr id="11" name="Content Placeholder 4"/>
          <p:cNvSpPr>
            <a:spLocks noGrp="1"/>
          </p:cNvSpPr>
          <p:nvPr>
            <p:ph sz="quarter" idx="13"/>
          </p:nvPr>
        </p:nvSpPr>
        <p:spPr>
          <a:xfrm>
            <a:off x="520700" y="4343400"/>
            <a:ext cx="11152188" cy="470747"/>
          </a:xfrm>
          <a:prstGeom prst="rect">
            <a:avLst/>
          </a:prstGeom>
        </p:spPr>
        <p:txBody>
          <a:bodyPr>
            <a:normAutofit/>
          </a:bodyPr>
          <a:lstStyle>
            <a:lvl1pPr marL="0" indent="0">
              <a:lnSpc>
                <a:spcPct val="90000"/>
              </a:lnSpc>
              <a:buNone/>
              <a:defRPr sz="3600" spc="0">
                <a:solidFill>
                  <a:srgbClr val="EB3C00"/>
                </a:solidFill>
                <a:latin typeface="+mj-lt"/>
              </a:defRPr>
            </a:lvl1pPr>
            <a:lvl2pPr>
              <a:defRPr sz="6400">
                <a:solidFill>
                  <a:schemeClr val="tx2"/>
                </a:solidFill>
                <a:latin typeface="+mn-lt"/>
              </a:defRPr>
            </a:lvl2pPr>
          </a:lstStyle>
          <a:p>
            <a:pPr lvl="0"/>
            <a:r>
              <a:rPr lang="en-US" smtClean="0"/>
              <a:t>Click to edit Master text styles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
        <p:nvSpPr>
          <p:cNvPr id="9" name="Rectangle 8"/>
          <p:cNvSpPr/>
          <p:nvPr userDrawn="1"/>
        </p:nvSpPr>
        <p:spPr bwMode="white">
          <a:xfrm>
            <a:off x="0" y="857250"/>
            <a:ext cx="12188825"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394006898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451" y="6197600"/>
            <a:ext cx="1841926" cy="638040"/>
          </a:xfrm>
          <a:prstGeom prst="rect">
            <a:avLst/>
          </a:prstGeom>
        </p:spPr>
      </p:pic>
    </p:spTree>
    <p:extLst>
      <p:ext uri="{BB962C8B-B14F-4D97-AF65-F5344CB8AC3E}">
        <p14:creationId xmlns:p14="http://schemas.microsoft.com/office/powerpoint/2010/main" val="235999707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5069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437608"/>
            <a:ext cx="11149013" cy="747897"/>
          </a:xfrm>
        </p:spPr>
        <p:txBody>
          <a:bodyPr/>
          <a:lstStyle>
            <a:lvl1pPr>
              <a:defRPr>
                <a:gradFill>
                  <a:gsLst>
                    <a:gs pos="1250">
                      <a:schemeClr val="tx2"/>
                    </a:gs>
                    <a:gs pos="100000">
                      <a:schemeClr val="tx2"/>
                    </a:gs>
                  </a:gsLst>
                  <a:lin ang="5400000" scaled="0"/>
                </a:gradFill>
              </a:defRPr>
            </a:lvl1pPr>
          </a:lstStyle>
          <a:p>
            <a:r>
              <a:rPr lang="en-US" dirty="0" smtClean="0"/>
              <a:t>Slide for Developer Code</a:t>
            </a:r>
            <a:endParaRPr lang="en-US" dirty="0"/>
          </a:p>
        </p:txBody>
      </p:sp>
      <p:sp>
        <p:nvSpPr>
          <p:cNvPr id="3" name="Rectangle 2"/>
          <p:cNvSpPr/>
          <p:nvPr/>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1988237"/>
          </a:xfrm>
        </p:spPr>
        <p:txBody>
          <a:bodyPr/>
          <a:lstStyle>
            <a:lvl1pPr marL="0" indent="0">
              <a:lnSpc>
                <a:spcPct val="95000"/>
              </a:lnSpc>
              <a:buNone/>
              <a:defRPr sz="3200">
                <a:gradFill>
                  <a:gsLst>
                    <a:gs pos="1250">
                      <a:srgbClr val="000000"/>
                    </a:gs>
                    <a:gs pos="100000">
                      <a:srgbClr val="000000"/>
                    </a:gs>
                  </a:gsLst>
                  <a:lin ang="5400000" scaled="0"/>
                </a:gradFill>
                <a:latin typeface="Consolas" pitchFamily="49" charset="0"/>
                <a:cs typeface="Consolas" pitchFamily="49" charset="0"/>
              </a:defRPr>
            </a:lvl1pPr>
            <a:lvl2pPr marL="339725"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5730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798513"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103028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9272361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43636"/>
          </a:xfrm>
          <a:prstGeom prst="rect">
            <a:avLst/>
          </a:prstGeom>
        </p:spPr>
        <p:txBody>
          <a:bodyPr/>
          <a:lstStyle>
            <a:lvl1pPr marL="284163" indent="-284163">
              <a:buFont typeface="Wingdings" pitchFamily="2" charset="2"/>
              <a:buChar char=""/>
              <a:defRPr sz="4000"/>
            </a:lvl1pPr>
            <a:lvl2pPr marL="517525" indent="-233363">
              <a:buFont typeface="Wingdings" pitchFamily="2" charset="2"/>
              <a:buChar char=""/>
              <a:defRPr>
                <a:latin typeface="+mn-lt"/>
              </a:defRPr>
            </a:lvl2pPr>
            <a:lvl3pPr marL="741363" indent="-223838">
              <a:buFont typeface="Wingdings" pitchFamily="2" charset="2"/>
              <a:buChar char=""/>
              <a:tabLst/>
              <a:defRPr>
                <a:latin typeface="+mn-lt"/>
              </a:defRPr>
            </a:lvl3pPr>
            <a:lvl4pPr marL="914400" indent="-173038">
              <a:buFont typeface="Wingdings" pitchFamily="2" charset="2"/>
              <a:buChar char=""/>
              <a:defRPr>
                <a:latin typeface="+mn-lt"/>
              </a:defRPr>
            </a:lvl4pPr>
            <a:lvl5pPr marL="1087438" indent="-173038">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59247152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Blank Slide Orange">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0516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363958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3694138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456001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694" y="2109542"/>
            <a:ext cx="10237787" cy="997196"/>
          </a:xfrm>
          <a:prstGeom prst="rect">
            <a:avLst/>
          </a:prstGeom>
        </p:spPr>
        <p:txBody>
          <a:bodyPr anchor="b" anchorCtr="0"/>
          <a:lstStyle>
            <a:lvl1pPr>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a:prstGeom prst="rect">
            <a:avLst/>
          </a:prstGeom>
        </p:spPr>
        <p:txBody>
          <a:bodyPr>
            <a:noAutofit/>
          </a:bodyPr>
          <a:lstStyle>
            <a:lvl1pPr marL="0" indent="0">
              <a:spcBef>
                <a:spcPts val="0"/>
              </a:spcBef>
              <a:buNone/>
              <a:defRPr spc="-70"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01518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61238616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rgbClr val="00723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89212064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rgbClr val="00188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163761317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rgbClr val="68217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2819603"/>
            <a:ext cx="11149013" cy="1218795"/>
          </a:xfrm>
          <a:prstGeom prst="rect">
            <a:avLst/>
          </a:prstGeom>
        </p:spPr>
        <p:txBody>
          <a:bodyPr anchor="b" anchorCtr="0"/>
          <a:lstStyle>
            <a:lvl1pPr>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3508" y="6102166"/>
            <a:ext cx="2159328" cy="747988"/>
          </a:xfrm>
          <a:prstGeom prst="rect">
            <a:avLst/>
          </a:prstGeom>
        </p:spPr>
      </p:pic>
    </p:spTree>
    <p:extLst>
      <p:ext uri="{BB962C8B-B14F-4D97-AF65-F5344CB8AC3E}">
        <p14:creationId xmlns:p14="http://schemas.microsoft.com/office/powerpoint/2010/main" val="284285836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00">
                      <a:schemeClr val="tx2"/>
                    </a:gs>
                    <a:gs pos="0">
                      <a:schemeClr val="tx2"/>
                    </a:gs>
                  </a:gsLst>
                  <a:lin ang="5400000" scaled="0"/>
                </a:gradFill>
                <a:latin typeface="+mj-lt"/>
              </a:defRPr>
            </a:lvl1pPr>
            <a:lvl2pPr marL="0" indent="0">
              <a:buNone/>
              <a:defRPr sz="2000"/>
            </a:lvl2pPr>
            <a:lvl3pPr marL="233363" indent="0">
              <a:buNone/>
              <a:defRPr sz="2000"/>
            </a:lvl3pPr>
            <a:lvl4pPr marL="457200" indent="0">
              <a:buNone/>
              <a:defRPr sz="2000"/>
            </a:lvl4pPr>
            <a:lvl5pPr marL="693738" indent="0">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250">
                      <a:schemeClr val="bg2"/>
                    </a:gs>
                    <a:gs pos="100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250">
                      <a:schemeClr val="bg2"/>
                    </a:gs>
                    <a:gs pos="100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88046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Slide Orange">
    <p:bg>
      <p:bgPr>
        <a:solidFill>
          <a:srgbClr val="505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41352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rgbClr val="00723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09209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rgbClr val="0018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11169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rgbClr val="68217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97698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2462213"/>
          </a:xfrm>
        </p:spPr>
        <p:txBody>
          <a:bodyPr/>
          <a:lstStyle>
            <a:lvl1pPr marL="0" indent="0">
              <a:spcBef>
                <a:spcPts val="1200"/>
              </a:spcBef>
              <a:buNone/>
              <a:defRPr lang="en-US" sz="4000" kern="1200" spc="-70" baseline="0" dirty="0" smtClean="0">
                <a:gradFill>
                  <a:gsLst>
                    <a:gs pos="1000">
                      <a:schemeClr val="bg2"/>
                    </a:gs>
                    <a:gs pos="98000">
                      <a:schemeClr val="bg2"/>
                    </a:gs>
                  </a:gsLst>
                  <a:lin ang="5400000" scaled="0"/>
                </a:gradFill>
                <a:latin typeface="+mj-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gradFill>
                  <a:gsLst>
                    <a:gs pos="1000">
                      <a:schemeClr val="bg2"/>
                    </a:gs>
                    <a:gs pos="98000">
                      <a:schemeClr val="bg2"/>
                    </a:gs>
                  </a:gsLst>
                  <a:lin ang="5400000" scaled="0"/>
                </a:gra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gradFill>
                  <a:gsLst>
                    <a:gs pos="1000">
                      <a:schemeClr val="bg2"/>
                    </a:gs>
                    <a:gs pos="98000">
                      <a:schemeClr val="bg2"/>
                    </a:gs>
                  </a:gsLst>
                  <a:lin ang="5400000" scaled="0"/>
                </a:gra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26668435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20700" y="1447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277928" y="14478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Click to 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8252" y="6100346"/>
            <a:ext cx="2164583" cy="749808"/>
          </a:xfrm>
          <a:prstGeom prst="rect">
            <a:avLst/>
          </a:prstGeom>
        </p:spPr>
      </p:pic>
    </p:spTree>
    <p:extLst>
      <p:ext uri="{BB962C8B-B14F-4D97-AF65-F5344CB8AC3E}">
        <p14:creationId xmlns:p14="http://schemas.microsoft.com/office/powerpoint/2010/main" val="4293625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44780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089" r:id="rId9"/>
    <p:sldLayoutId id="2147484120" r:id="rId10"/>
    <p:sldLayoutId id="2147484119" r:id="rId11"/>
    <p:sldLayoutId id="2147484116" r:id="rId12"/>
    <p:sldLayoutId id="2147484117" r:id="rId13"/>
    <p:sldLayoutId id="2147484140" r:id="rId14"/>
    <p:sldLayoutId id="2147484141" r:id="rId15"/>
    <p:sldLayoutId id="2147484142" r:id="rId16"/>
    <p:sldLayoutId id="2147484143" r:id="rId17"/>
    <p:sldLayoutId id="2147484092" r:id="rId18"/>
    <p:sldLayoutId id="2147484093" r:id="rId19"/>
    <p:sldLayoutId id="2147484094" r:id="rId20"/>
    <p:sldLayoutId id="2147484096" r:id="rId21"/>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gradFill>
            <a:gsLst>
              <a:gs pos="1250">
                <a:schemeClr val="bg2"/>
              </a:gs>
              <a:gs pos="100000">
                <a:schemeClr val="bg2"/>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bg2"/>
              </a:gs>
              <a:gs pos="100000">
                <a:schemeClr val="bg2"/>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bg2"/>
              </a:gs>
              <a:gs pos="100000">
                <a:schemeClr val="bg2"/>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058" r:id="rId1"/>
    <p:sldLayoutId id="2147484099" r:id="rId2"/>
    <p:sldLayoutId id="2147484100" r:id="rId3"/>
    <p:sldLayoutId id="2147484101" r:id="rId4"/>
    <p:sldLayoutId id="2147484048" r:id="rId5"/>
    <p:sldLayoutId id="2147484061" r:id="rId6"/>
    <p:sldLayoutId id="2147484062" r:id="rId7"/>
    <p:sldLayoutId id="2147484097" r:id="rId8"/>
    <p:sldLayoutId id="2147484057" r:id="rId9"/>
    <p:sldLayoutId id="2147484065" r:id="rId10"/>
    <p:sldLayoutId id="2147484066" r:id="rId11"/>
    <p:sldLayoutId id="2147484098"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620490"/>
            <a:ext cx="11149013"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20700" y="1709060"/>
            <a:ext cx="11152188" cy="20559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bwMode="auto">
          <a:xfrm>
            <a:off x="0" y="0"/>
            <a:ext cx="12188825" cy="230909"/>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83888034"/>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 id="2147484163" r:id="rId19"/>
    <p:sldLayoutId id="2147484164" r:id="rId20"/>
    <p:sldLayoutId id="2147484165" r:id="rId21"/>
    <p:sldLayoutId id="2147484166" r:id="rId22"/>
    <p:sldLayoutId id="2147484167" r:id="rId23"/>
    <p:sldLayoutId id="2147484168" r:id="rId24"/>
    <p:sldLayoutId id="2147484169" r:id="rId25"/>
    <p:sldLayoutId id="2147484170" r:id="rId26"/>
    <p:sldLayoutId id="2147484171" r:id="rId27"/>
    <p:sldLayoutId id="2147484186" r:id="rId28"/>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000" b="0" kern="1200" cap="none" spc="-150"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80000"/>
        <a:buFont typeface="Arial" pitchFamily="34" charset="0"/>
        <a:buChar char="•"/>
        <a:tabLst/>
        <a:defRPr sz="3600" kern="1200" spc="-70" baseline="0">
          <a:solidFill>
            <a:schemeClr val="tx1">
              <a:lumMod val="75000"/>
              <a:lumOff val="25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lumMod val="75000"/>
              <a:lumOff val="25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360819"/>
      </p:ext>
    </p:extLst>
  </p:cSld>
  <p:clrMap bg1="dk1" tx1="lt1" bg2="dk2"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upport.office.com/article/4bb051f2-acd0-4039-8a4e-0288fea2c159" TargetMode="Externa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hyperlink" Target="http://portal.office.com/" TargetMode="External"/><Relationship Id="rId2" Type="http://schemas.openxmlformats.org/officeDocument/2006/relationships/notesSlide" Target="../notesSlides/notesSlide15.xml"/><Relationship Id="rId1" Type="http://schemas.openxmlformats.org/officeDocument/2006/relationships/slideLayout" Target="../slideLayouts/slideLayout5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hyperlink" Target="https://onedrive.live.com/about/en-us/download/" TargetMode="External"/><Relationship Id="rId2" Type="http://schemas.openxmlformats.org/officeDocument/2006/relationships/notesSlide" Target="../notesSlides/notesSlide17.xml"/><Relationship Id="rId1" Type="http://schemas.openxmlformats.org/officeDocument/2006/relationships/slideLayout" Target="../slideLayouts/slideLayout57.xml"/><Relationship Id="rId5" Type="http://schemas.openxmlformats.org/officeDocument/2006/relationships/image" Target="../media/image17.png"/><Relationship Id="rId4" Type="http://schemas.openxmlformats.org/officeDocument/2006/relationships/hyperlink" Target="http://support.office.com/article/23e1f12b-d896-4cb1-a238-f91d19827a1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3.xml"/><Relationship Id="rId7"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slide" Target="slide14.xml"/><Relationship Id="rId5" Type="http://schemas.openxmlformats.org/officeDocument/2006/relationships/slide" Target="slide9.xml"/><Relationship Id="rId4" Type="http://schemas.openxmlformats.org/officeDocument/2006/relationships/slide" Target="slide6.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7.xml"/><Relationship Id="rId5" Type="http://schemas.openxmlformats.org/officeDocument/2006/relationships/image" Target="../media/image21.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57.xml"/><Relationship Id="rId5" Type="http://schemas.openxmlformats.org/officeDocument/2006/relationships/image" Target="../media/image22.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hyperlink" Target="http://office.microsoft.com/redir/AF104114261.aspx"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openxmlformats.org/officeDocument/2006/relationships/hyperlink" Target="http://go.microsoft.com/fwlink/?LinkId=511461" TargetMode="External"/><Relationship Id="rId5" Type="http://schemas.openxmlformats.org/officeDocument/2006/relationships/hyperlink" Target="https://onedrive.live.com/about/en-us/download/" TargetMode="External"/><Relationship Id="rId4" Type="http://schemas.openxmlformats.org/officeDocument/2006/relationships/hyperlink" Target="http://support.office.com/article/23e1f12b-d896-4cb1-a238-f91d19827a1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upport.office.com/article/1441ccff-7d1d-4105-bf62-84b720149a28" TargetMode="External"/><Relationship Id="rId2" Type="http://schemas.openxmlformats.org/officeDocument/2006/relationships/notesSlide" Target="../notesSlides/notesSlide5.xml"/><Relationship Id="rId1" Type="http://schemas.openxmlformats.org/officeDocument/2006/relationships/slideLayout" Target="../slideLayouts/slideLayout5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hyperlink" Target="http://portal.office.com/" TargetMode="External"/><Relationship Id="rId2" Type="http://schemas.openxmlformats.org/officeDocument/2006/relationships/notesSlide" Target="../notesSlides/notesSlide7.xml"/><Relationship Id="rId1" Type="http://schemas.openxmlformats.org/officeDocument/2006/relationships/slideLayout" Target="../slideLayouts/slideLayout5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onedrive.live.com/about/en-us/download/" TargetMode="External"/><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p:cNvSpPr>
            <a:spLocks noGrp="1"/>
          </p:cNvSpPr>
          <p:nvPr>
            <p:ph type="body" sz="quarter" idx="12"/>
          </p:nvPr>
        </p:nvSpPr>
        <p:spPr>
          <a:xfrm>
            <a:off x="4623018" y="3565615"/>
            <a:ext cx="7830657" cy="1041244"/>
          </a:xfrm>
        </p:spPr>
        <p:txBody>
          <a:bodyPr/>
          <a:lstStyle/>
          <a:p>
            <a:r>
              <a:rPr lang="en-US" dirty="0" smtClean="0"/>
              <a:t>Training Deck</a:t>
            </a:r>
            <a:endParaRPr lang="en-US" dirty="0"/>
          </a:p>
          <a:p>
            <a:r>
              <a:rPr lang="en-US" dirty="0"/>
              <a:t>Microsoft </a:t>
            </a:r>
            <a:r>
              <a:rPr lang="en-US" dirty="0" smtClean="0"/>
              <a:t>Corporation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90" y="1166804"/>
            <a:ext cx="3777161" cy="3787440"/>
          </a:xfrm>
          <a:prstGeom prst="rect">
            <a:avLst/>
          </a:prstGeom>
        </p:spPr>
      </p:pic>
      <p:sp>
        <p:nvSpPr>
          <p:cNvPr id="6" name="Title 3"/>
          <p:cNvSpPr>
            <a:spLocks noGrp="1"/>
          </p:cNvSpPr>
          <p:nvPr>
            <p:ph type="title"/>
          </p:nvPr>
        </p:nvSpPr>
        <p:spPr>
          <a:xfrm>
            <a:off x="4564963" y="1323705"/>
            <a:ext cx="6319708" cy="1595766"/>
          </a:xfrm>
        </p:spPr>
        <p:txBody>
          <a:bodyPr/>
          <a:lstStyle/>
          <a:p>
            <a:r>
              <a:rPr lang="en-US" sz="5500" dirty="0" smtClean="0"/>
              <a:t>Store, sync, and share </a:t>
            </a:r>
            <a:br>
              <a:rPr lang="en-US" sz="5500" dirty="0" smtClean="0"/>
            </a:br>
            <a:r>
              <a:rPr lang="en-US" sz="5500" dirty="0" smtClean="0"/>
              <a:t>your work files</a:t>
            </a:r>
            <a:endParaRPr lang="en-US" sz="55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690" y="5415761"/>
            <a:ext cx="1129056" cy="1129056"/>
          </a:xfrm>
          <a:prstGeom prst="rect">
            <a:avLst/>
          </a:prstGeom>
        </p:spPr>
      </p:pic>
    </p:spTree>
    <p:extLst>
      <p:ext uri="{BB962C8B-B14F-4D97-AF65-F5344CB8AC3E}">
        <p14:creationId xmlns:p14="http://schemas.microsoft.com/office/powerpoint/2010/main" val="199612182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cs typeface="Segoe UI Light"/>
              </a:rPr>
              <a:t>Save and open </a:t>
            </a:r>
            <a:r>
              <a:rPr lang="en-US" dirty="0" smtClean="0"/>
              <a:t>files: Save a file</a:t>
            </a:r>
            <a:endParaRPr lang="en-US" dirty="0"/>
          </a:p>
        </p:txBody>
      </p:sp>
      <p:sp>
        <p:nvSpPr>
          <p:cNvPr id="16" name="Content Placeholder 3"/>
          <p:cNvSpPr txBox="1">
            <a:spLocks/>
          </p:cNvSpPr>
          <p:nvPr/>
        </p:nvSpPr>
        <p:spPr bwMode="auto">
          <a:xfrm>
            <a:off x="268392" y="1462258"/>
            <a:ext cx="5305331" cy="4951757"/>
          </a:xfrm>
          <a:prstGeom prst="rect">
            <a:avLst/>
          </a:prstGeom>
          <a:noFill/>
          <a:ln w="9525">
            <a:noFill/>
            <a:miter lim="800000"/>
            <a:headEnd/>
            <a:tailEnd/>
          </a:ln>
        </p:spPr>
        <p:txBody>
          <a:bodyPr lIns="0" tIns="0" rIns="0" bIns="0"/>
          <a:lstStyle/>
          <a:p>
            <a:pPr marL="233363" lvl="1">
              <a:lnSpc>
                <a:spcPct val="90000"/>
              </a:lnSpc>
              <a:spcBef>
                <a:spcPts val="1200"/>
              </a:spcBef>
              <a:buClr>
                <a:schemeClr val="accent1"/>
              </a:buClr>
              <a:buSzPct val="90000"/>
              <a:defRPr/>
            </a:pPr>
            <a:r>
              <a:rPr lang="en-US" sz="2000" dirty="0">
                <a:gradFill>
                  <a:gsLst>
                    <a:gs pos="1250">
                      <a:schemeClr val="bg2"/>
                    </a:gs>
                    <a:gs pos="100000">
                      <a:schemeClr val="bg2"/>
                    </a:gs>
                  </a:gsLst>
                  <a:lin ang="5400000" scaled="0"/>
                </a:gradFill>
              </a:rPr>
              <a:t>Save a file to OneDrive for Business from an Office desktop </a:t>
            </a:r>
            <a:r>
              <a:rPr lang="en-US" sz="2000" dirty="0" smtClean="0">
                <a:gradFill>
                  <a:gsLst>
                    <a:gs pos="1250">
                      <a:schemeClr val="bg2"/>
                    </a:gs>
                    <a:gs pos="100000">
                      <a:schemeClr val="bg2"/>
                    </a:gs>
                  </a:gsLst>
                  <a:lin ang="5400000" scaled="0"/>
                </a:gradFill>
              </a:rPr>
              <a:t>app:</a:t>
            </a:r>
            <a:endParaRPr lang="en-US" sz="2000"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Open </a:t>
            </a:r>
            <a:r>
              <a:rPr lang="en-US" sz="2000" dirty="0">
                <a:gradFill>
                  <a:gsLst>
                    <a:gs pos="1250">
                      <a:schemeClr val="bg2"/>
                    </a:gs>
                    <a:gs pos="100000">
                      <a:schemeClr val="bg2"/>
                    </a:gs>
                  </a:gsLst>
                  <a:lin ang="5400000" scaled="0"/>
                </a:gradFill>
              </a:rPr>
              <a:t>a document in an Office desktop app such as Word, Excel, or PowerPoint, and then click </a:t>
            </a:r>
            <a:r>
              <a:rPr lang="en-US" sz="2000" b="1" dirty="0">
                <a:gradFill>
                  <a:gsLst>
                    <a:gs pos="1250">
                      <a:schemeClr val="bg2"/>
                    </a:gs>
                    <a:gs pos="100000">
                      <a:schemeClr val="bg2"/>
                    </a:gs>
                  </a:gsLst>
                  <a:lin ang="5400000" scaled="0"/>
                </a:gradFill>
              </a:rPr>
              <a:t>File</a:t>
            </a:r>
            <a:r>
              <a:rPr lang="en-US" sz="2000" dirty="0">
                <a:gradFill>
                  <a:gsLst>
                    <a:gs pos="1250">
                      <a:schemeClr val="bg2"/>
                    </a:gs>
                    <a:gs pos="100000">
                      <a:schemeClr val="bg2"/>
                    </a:gs>
                  </a:gsLst>
                  <a:lin ang="5400000" scaled="0"/>
                </a:gradFill>
              </a:rPr>
              <a:t> &gt; </a:t>
            </a:r>
            <a:r>
              <a:rPr lang="en-US" sz="2000" b="1" dirty="0">
                <a:gradFill>
                  <a:gsLst>
                    <a:gs pos="1250">
                      <a:schemeClr val="bg2"/>
                    </a:gs>
                    <a:gs pos="100000">
                      <a:schemeClr val="bg2"/>
                    </a:gs>
                  </a:gsLst>
                  <a:lin ang="5400000" scaled="0"/>
                </a:gradFill>
              </a:rPr>
              <a:t>Save As </a:t>
            </a:r>
            <a:r>
              <a:rPr lang="en-US" sz="2000" dirty="0">
                <a:gradFill>
                  <a:gsLst>
                    <a:gs pos="1250">
                      <a:schemeClr val="bg2"/>
                    </a:gs>
                    <a:gs pos="100000">
                      <a:schemeClr val="bg2"/>
                    </a:gs>
                  </a:gsLst>
                  <a:lin ang="5400000" scaled="0"/>
                </a:gradFill>
              </a:rPr>
              <a:t>&gt; </a:t>
            </a:r>
            <a:r>
              <a:rPr lang="en-US" sz="2000" b="1" dirty="0">
                <a:gradFill>
                  <a:gsLst>
                    <a:gs pos="1250">
                      <a:schemeClr val="bg2"/>
                    </a:gs>
                    <a:gs pos="100000">
                      <a:schemeClr val="bg2"/>
                    </a:gs>
                  </a:gsLst>
                  <a:lin ang="5400000" scaled="0"/>
                </a:gradFill>
              </a:rPr>
              <a:t>OneDrive - </a:t>
            </a:r>
            <a:r>
              <a:rPr lang="en-US" sz="2000" b="1" dirty="0" err="1">
                <a:gradFill>
                  <a:gsLst>
                    <a:gs pos="1250">
                      <a:schemeClr val="bg2"/>
                    </a:gs>
                    <a:gs pos="100000">
                      <a:schemeClr val="bg2"/>
                    </a:gs>
                  </a:gsLst>
                  <a:lin ang="5400000" scaled="0"/>
                </a:gradFill>
              </a:rPr>
              <a:t>YourCompanyName</a:t>
            </a:r>
            <a:r>
              <a:rPr lang="en-US" sz="2000" dirty="0">
                <a:gradFill>
                  <a:gsLst>
                    <a:gs pos="1250">
                      <a:schemeClr val="bg2"/>
                    </a:gs>
                    <a:gs pos="100000">
                      <a:schemeClr val="bg2"/>
                    </a:gs>
                  </a:gsLst>
                  <a:lin ang="5400000" scaled="0"/>
                </a:gradFill>
              </a:rPr>
              <a:t>. </a:t>
            </a:r>
            <a:r>
              <a:rPr lang="en-US" sz="2000" dirty="0" smtClean="0">
                <a:gradFill>
                  <a:gsLst>
                    <a:gs pos="1250">
                      <a:schemeClr val="bg2"/>
                    </a:gs>
                    <a:gs pos="100000">
                      <a:schemeClr val="bg2"/>
                    </a:gs>
                  </a:gsLst>
                  <a:lin ang="5400000" scaled="0"/>
                </a:gradFill>
              </a:rPr>
              <a:t/>
            </a:r>
            <a:br>
              <a:rPr lang="en-US" sz="2000" dirty="0" smtClean="0">
                <a:gradFill>
                  <a:gsLst>
                    <a:gs pos="1250">
                      <a:schemeClr val="bg2"/>
                    </a:gs>
                    <a:gs pos="100000">
                      <a:schemeClr val="bg2"/>
                    </a:gs>
                  </a:gsLst>
                  <a:lin ang="5400000" scaled="0"/>
                </a:gradFill>
              </a:rPr>
            </a:br>
            <a:r>
              <a:rPr lang="en-US" sz="2000" dirty="0" smtClean="0">
                <a:gradFill>
                  <a:gsLst>
                    <a:gs pos="1250">
                      <a:schemeClr val="bg2"/>
                    </a:gs>
                    <a:gs pos="100000">
                      <a:schemeClr val="bg2"/>
                    </a:gs>
                  </a:gsLst>
                  <a:lin ang="5400000" scaled="0"/>
                </a:gradFill>
              </a:rPr>
              <a:t/>
            </a:r>
            <a:br>
              <a:rPr lang="en-US" sz="2000" dirty="0" smtClean="0">
                <a:gradFill>
                  <a:gsLst>
                    <a:gs pos="1250">
                      <a:schemeClr val="bg2"/>
                    </a:gs>
                    <a:gs pos="100000">
                      <a:schemeClr val="bg2"/>
                    </a:gs>
                  </a:gsLst>
                  <a:lin ang="5400000" scaled="0"/>
                </a:gradFill>
              </a:rPr>
            </a:br>
            <a:r>
              <a:rPr lang="en-US" sz="2000" dirty="0" smtClean="0">
                <a:gradFill>
                  <a:gsLst>
                    <a:gs pos="1250">
                      <a:schemeClr val="bg2"/>
                    </a:gs>
                    <a:gs pos="100000">
                      <a:schemeClr val="bg2"/>
                    </a:gs>
                  </a:gsLst>
                  <a:lin ang="5400000" scaled="0"/>
                </a:gradFill>
              </a:rPr>
              <a:t>For </a:t>
            </a:r>
            <a:r>
              <a:rPr lang="en-US" sz="2000" dirty="0">
                <a:gradFill>
                  <a:gsLst>
                    <a:gs pos="1250">
                      <a:schemeClr val="bg2"/>
                    </a:gs>
                    <a:gs pos="100000">
                      <a:schemeClr val="bg2"/>
                    </a:gs>
                  </a:gsLst>
                  <a:lin ang="5400000" scaled="0"/>
                </a:gradFill>
              </a:rPr>
              <a:t>example, OneDrive - Contoso. </a:t>
            </a:r>
            <a:endParaRPr lang="en-US" sz="2000"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Browse </a:t>
            </a:r>
            <a:r>
              <a:rPr lang="en-US" sz="2000" dirty="0">
                <a:gradFill>
                  <a:gsLst>
                    <a:gs pos="1250">
                      <a:schemeClr val="bg2"/>
                    </a:gs>
                    <a:gs pos="100000">
                      <a:schemeClr val="bg2"/>
                    </a:gs>
                  </a:gsLst>
                  <a:lin ang="5400000" scaled="0"/>
                </a:gradFill>
              </a:rPr>
              <a:t>to the file you want to open, and then click </a:t>
            </a:r>
            <a:r>
              <a:rPr lang="en-US" sz="2000" b="1" dirty="0">
                <a:gradFill>
                  <a:gsLst>
                    <a:gs pos="1250">
                      <a:schemeClr val="bg2"/>
                    </a:gs>
                    <a:gs pos="100000">
                      <a:schemeClr val="bg2"/>
                    </a:gs>
                  </a:gsLst>
                  <a:lin ang="5400000" scaled="0"/>
                </a:gradFill>
              </a:rPr>
              <a:t>Open</a:t>
            </a:r>
            <a:r>
              <a:rPr lang="en-US" sz="2000" dirty="0">
                <a:gradFill>
                  <a:gsLst>
                    <a:gs pos="1250">
                      <a:schemeClr val="bg2"/>
                    </a:gs>
                    <a:gs pos="100000">
                      <a:schemeClr val="bg2"/>
                    </a:gs>
                  </a:gsLst>
                  <a:lin ang="5400000" scaled="0"/>
                </a:gradFill>
              </a:rPr>
              <a:t>.</a:t>
            </a:r>
            <a:endParaRPr lang="en-US" sz="2000" dirty="0" smtClean="0">
              <a:gradFill>
                <a:gsLst>
                  <a:gs pos="1250">
                    <a:schemeClr val="bg2"/>
                  </a:gs>
                  <a:gs pos="100000">
                    <a:schemeClr val="bg2"/>
                  </a:gs>
                </a:gsLst>
                <a:lin ang="5400000" scaled="0"/>
              </a:gradFill>
            </a:endParaRPr>
          </a:p>
        </p:txBody>
      </p:sp>
      <p:pic>
        <p:nvPicPr>
          <p:cNvPr id="14" name="Picture 13" descr="Saving a file from Word to OneDrive for Business"/>
          <p:cNvPicPr/>
          <p:nvPr/>
        </p:nvPicPr>
        <p:blipFill>
          <a:blip r:embed="rId3">
            <a:extLst>
              <a:ext uri="{28A0092B-C50C-407E-A947-70E740481C1C}">
                <a14:useLocalDpi xmlns:a14="http://schemas.microsoft.com/office/drawing/2010/main" val="0"/>
              </a:ext>
            </a:extLst>
          </a:blip>
          <a:srcRect/>
          <a:stretch>
            <a:fillRect/>
          </a:stretch>
        </p:blipFill>
        <p:spPr bwMode="auto">
          <a:xfrm>
            <a:off x="6793404" y="1521250"/>
            <a:ext cx="4302760" cy="3569335"/>
          </a:xfrm>
          <a:prstGeom prst="rect">
            <a:avLst/>
          </a:prstGeom>
          <a:noFill/>
          <a:ln>
            <a:noFill/>
          </a:ln>
        </p:spPr>
      </p:pic>
    </p:spTree>
    <p:extLst>
      <p:ext uri="{BB962C8B-B14F-4D97-AF65-F5344CB8AC3E}">
        <p14:creationId xmlns:p14="http://schemas.microsoft.com/office/powerpoint/2010/main" val="16583891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cs typeface="Segoe UI Light"/>
              </a:rPr>
              <a:t>Save and open </a:t>
            </a:r>
            <a:r>
              <a:rPr lang="en-US" dirty="0" smtClean="0"/>
              <a:t>files: Open a file</a:t>
            </a:r>
            <a:endParaRPr lang="en-US" dirty="0"/>
          </a:p>
        </p:txBody>
      </p:sp>
      <p:sp>
        <p:nvSpPr>
          <p:cNvPr id="16" name="Content Placeholder 3"/>
          <p:cNvSpPr txBox="1">
            <a:spLocks/>
          </p:cNvSpPr>
          <p:nvPr/>
        </p:nvSpPr>
        <p:spPr bwMode="auto">
          <a:xfrm>
            <a:off x="312639" y="1462258"/>
            <a:ext cx="5305331" cy="4951757"/>
          </a:xfrm>
          <a:prstGeom prst="rect">
            <a:avLst/>
          </a:prstGeom>
          <a:noFill/>
          <a:ln w="9525">
            <a:noFill/>
            <a:miter lim="800000"/>
            <a:headEnd/>
            <a:tailEnd/>
          </a:ln>
        </p:spPr>
        <p:txBody>
          <a:bodyPr lIns="0" tIns="0" rIns="0" bIns="0"/>
          <a:lstStyle/>
          <a:p>
            <a:pPr marL="233363" lvl="1">
              <a:lnSpc>
                <a:spcPct val="90000"/>
              </a:lnSpc>
              <a:spcBef>
                <a:spcPts val="1200"/>
              </a:spcBef>
              <a:buClr>
                <a:schemeClr val="accent1"/>
              </a:buClr>
              <a:buSzPct val="90000"/>
              <a:defRPr/>
            </a:pPr>
            <a:r>
              <a:rPr lang="en-US" sz="2000" dirty="0">
                <a:gradFill>
                  <a:gsLst>
                    <a:gs pos="1250">
                      <a:schemeClr val="bg2"/>
                    </a:gs>
                    <a:gs pos="100000">
                      <a:schemeClr val="bg2"/>
                    </a:gs>
                  </a:gsLst>
                  <a:lin ang="5400000" scaled="0"/>
                </a:gradFill>
              </a:rPr>
              <a:t>Open a OneDrive for Business file from an Office desktop app:</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In </a:t>
            </a:r>
            <a:r>
              <a:rPr lang="en-US" sz="2000" dirty="0">
                <a:gradFill>
                  <a:gsLst>
                    <a:gs pos="1250">
                      <a:schemeClr val="bg2"/>
                    </a:gs>
                    <a:gs pos="100000">
                      <a:schemeClr val="bg2"/>
                    </a:gs>
                  </a:gsLst>
                  <a:lin ang="5400000" scaled="0"/>
                </a:gradFill>
              </a:rPr>
              <a:t>an Office desktop app such as Word, Excel, or PowerPoint, click </a:t>
            </a:r>
            <a:r>
              <a:rPr lang="en-US" sz="2000" b="1" dirty="0">
                <a:gradFill>
                  <a:gsLst>
                    <a:gs pos="1250">
                      <a:schemeClr val="bg2"/>
                    </a:gs>
                    <a:gs pos="100000">
                      <a:schemeClr val="bg2"/>
                    </a:gs>
                  </a:gsLst>
                  <a:lin ang="5400000" scaled="0"/>
                </a:gradFill>
              </a:rPr>
              <a:t>File</a:t>
            </a:r>
            <a:r>
              <a:rPr lang="en-US" sz="2000" dirty="0">
                <a:gradFill>
                  <a:gsLst>
                    <a:gs pos="1250">
                      <a:schemeClr val="bg2"/>
                    </a:gs>
                    <a:gs pos="100000">
                      <a:schemeClr val="bg2"/>
                    </a:gs>
                  </a:gsLst>
                  <a:lin ang="5400000" scaled="0"/>
                </a:gradFill>
              </a:rPr>
              <a:t> &gt; </a:t>
            </a:r>
            <a:r>
              <a:rPr lang="en-US" sz="2000" b="1" dirty="0">
                <a:gradFill>
                  <a:gsLst>
                    <a:gs pos="1250">
                      <a:schemeClr val="bg2"/>
                    </a:gs>
                    <a:gs pos="100000">
                      <a:schemeClr val="bg2"/>
                    </a:gs>
                  </a:gsLst>
                  <a:lin ang="5400000" scaled="0"/>
                </a:gradFill>
              </a:rPr>
              <a:t>Open</a:t>
            </a:r>
            <a:r>
              <a:rPr lang="en-US" sz="2000" dirty="0">
                <a:gradFill>
                  <a:gsLst>
                    <a:gs pos="1250">
                      <a:schemeClr val="bg2"/>
                    </a:gs>
                    <a:gs pos="100000">
                      <a:schemeClr val="bg2"/>
                    </a:gs>
                  </a:gsLst>
                  <a:lin ang="5400000" scaled="0"/>
                </a:gradFill>
              </a:rPr>
              <a:t> &gt; </a:t>
            </a:r>
            <a:r>
              <a:rPr lang="en-US" sz="2000" b="1" dirty="0">
                <a:gradFill>
                  <a:gsLst>
                    <a:gs pos="1250">
                      <a:schemeClr val="bg2"/>
                    </a:gs>
                    <a:gs pos="100000">
                      <a:schemeClr val="bg2"/>
                    </a:gs>
                  </a:gsLst>
                  <a:lin ang="5400000" scaled="0"/>
                </a:gradFill>
              </a:rPr>
              <a:t>OneDrive - </a:t>
            </a:r>
            <a:r>
              <a:rPr lang="en-US" sz="2000" b="1" dirty="0" err="1">
                <a:gradFill>
                  <a:gsLst>
                    <a:gs pos="1250">
                      <a:schemeClr val="bg2"/>
                    </a:gs>
                    <a:gs pos="100000">
                      <a:schemeClr val="bg2"/>
                    </a:gs>
                  </a:gsLst>
                  <a:lin ang="5400000" scaled="0"/>
                </a:gradFill>
              </a:rPr>
              <a:t>YourCompanyName</a:t>
            </a:r>
            <a:r>
              <a:rPr lang="en-US" sz="2000" dirty="0">
                <a:gradFill>
                  <a:gsLst>
                    <a:gs pos="1250">
                      <a:schemeClr val="bg2"/>
                    </a:gs>
                    <a:gs pos="100000">
                      <a:schemeClr val="bg2"/>
                    </a:gs>
                  </a:gsLst>
                  <a:lin ang="5400000" scaled="0"/>
                </a:gradFill>
              </a:rPr>
              <a:t>. </a:t>
            </a:r>
            <a:r>
              <a:rPr lang="en-US" sz="2000" dirty="0" smtClean="0">
                <a:gradFill>
                  <a:gsLst>
                    <a:gs pos="1250">
                      <a:schemeClr val="bg2"/>
                    </a:gs>
                    <a:gs pos="100000">
                      <a:schemeClr val="bg2"/>
                    </a:gs>
                  </a:gsLst>
                  <a:lin ang="5400000" scaled="0"/>
                </a:gradFill>
              </a:rPr>
              <a:t/>
            </a:r>
            <a:br>
              <a:rPr lang="en-US" sz="2000" dirty="0" smtClean="0">
                <a:gradFill>
                  <a:gsLst>
                    <a:gs pos="1250">
                      <a:schemeClr val="bg2"/>
                    </a:gs>
                    <a:gs pos="100000">
                      <a:schemeClr val="bg2"/>
                    </a:gs>
                  </a:gsLst>
                  <a:lin ang="5400000" scaled="0"/>
                </a:gradFill>
              </a:rPr>
            </a:br>
            <a:r>
              <a:rPr lang="en-US" sz="2000" dirty="0" smtClean="0">
                <a:gradFill>
                  <a:gsLst>
                    <a:gs pos="1250">
                      <a:schemeClr val="bg2"/>
                    </a:gs>
                    <a:gs pos="100000">
                      <a:schemeClr val="bg2"/>
                    </a:gs>
                  </a:gsLst>
                  <a:lin ang="5400000" scaled="0"/>
                </a:gradFill>
              </a:rPr>
              <a:t/>
            </a:r>
            <a:br>
              <a:rPr lang="en-US" sz="2000" dirty="0" smtClean="0">
                <a:gradFill>
                  <a:gsLst>
                    <a:gs pos="1250">
                      <a:schemeClr val="bg2"/>
                    </a:gs>
                    <a:gs pos="100000">
                      <a:schemeClr val="bg2"/>
                    </a:gs>
                  </a:gsLst>
                  <a:lin ang="5400000" scaled="0"/>
                </a:gradFill>
              </a:rPr>
            </a:br>
            <a:r>
              <a:rPr lang="en-US" sz="2000" dirty="0" smtClean="0">
                <a:gradFill>
                  <a:gsLst>
                    <a:gs pos="1250">
                      <a:schemeClr val="bg2"/>
                    </a:gs>
                    <a:gs pos="100000">
                      <a:schemeClr val="bg2"/>
                    </a:gs>
                  </a:gsLst>
                  <a:lin ang="5400000" scaled="0"/>
                </a:gradFill>
              </a:rPr>
              <a:t>For </a:t>
            </a:r>
            <a:r>
              <a:rPr lang="en-US" sz="2000" dirty="0">
                <a:gradFill>
                  <a:gsLst>
                    <a:gs pos="1250">
                      <a:schemeClr val="bg2"/>
                    </a:gs>
                    <a:gs pos="100000">
                      <a:schemeClr val="bg2"/>
                    </a:gs>
                  </a:gsLst>
                  <a:lin ang="5400000" scaled="0"/>
                </a:gradFill>
              </a:rPr>
              <a:t>example, OneDrive </a:t>
            </a:r>
            <a:r>
              <a:rPr lang="en-US" sz="2000" dirty="0" smtClean="0">
                <a:gradFill>
                  <a:gsLst>
                    <a:gs pos="1250">
                      <a:schemeClr val="bg2"/>
                    </a:gs>
                    <a:gs pos="100000">
                      <a:schemeClr val="bg2"/>
                    </a:gs>
                  </a:gsLst>
                  <a:lin ang="5400000" scaled="0"/>
                </a:gradFill>
              </a:rPr>
              <a:t>– Contoso.</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Browse </a:t>
            </a:r>
            <a:r>
              <a:rPr lang="en-US" sz="2000" dirty="0">
                <a:gradFill>
                  <a:gsLst>
                    <a:gs pos="1250">
                      <a:schemeClr val="bg2"/>
                    </a:gs>
                    <a:gs pos="100000">
                      <a:schemeClr val="bg2"/>
                    </a:gs>
                  </a:gsLst>
                  <a:lin ang="5400000" scaled="0"/>
                </a:gradFill>
              </a:rPr>
              <a:t>to the file you want to open, and then click </a:t>
            </a:r>
            <a:r>
              <a:rPr lang="en-US" sz="2000" b="1" dirty="0">
                <a:gradFill>
                  <a:gsLst>
                    <a:gs pos="1250">
                      <a:schemeClr val="bg2"/>
                    </a:gs>
                    <a:gs pos="100000">
                      <a:schemeClr val="bg2"/>
                    </a:gs>
                  </a:gsLst>
                  <a:lin ang="5400000" scaled="0"/>
                </a:gradFill>
              </a:rPr>
              <a:t>Open</a:t>
            </a:r>
            <a:r>
              <a:rPr lang="en-US" sz="2000" dirty="0">
                <a:gradFill>
                  <a:gsLst>
                    <a:gs pos="1250">
                      <a:schemeClr val="bg2"/>
                    </a:gs>
                    <a:gs pos="100000">
                      <a:schemeClr val="bg2"/>
                    </a:gs>
                  </a:gsLst>
                  <a:lin ang="5400000" scaled="0"/>
                </a:gradFill>
              </a:rPr>
              <a:t>.</a:t>
            </a:r>
            <a:endParaRPr lang="en-US" sz="2000" dirty="0" smtClean="0">
              <a:gradFill>
                <a:gsLst>
                  <a:gs pos="1250">
                    <a:schemeClr val="bg2"/>
                  </a:gs>
                  <a:gs pos="100000">
                    <a:schemeClr val="bg2"/>
                  </a:gs>
                </a:gsLst>
                <a:lin ang="5400000" scaled="0"/>
              </a:gradFill>
            </a:endParaRPr>
          </a:p>
        </p:txBody>
      </p:sp>
      <p:pic>
        <p:nvPicPr>
          <p:cNvPr id="6" name="Picture 5" descr="Opening a file from OneDrive for Business in Word"/>
          <p:cNvPicPr/>
          <p:nvPr/>
        </p:nvPicPr>
        <p:blipFill>
          <a:blip r:embed="rId3">
            <a:extLst>
              <a:ext uri="{28A0092B-C50C-407E-A947-70E740481C1C}">
                <a14:useLocalDpi xmlns:a14="http://schemas.microsoft.com/office/drawing/2010/main" val="0"/>
              </a:ext>
            </a:extLst>
          </a:blip>
          <a:srcRect/>
          <a:stretch>
            <a:fillRect/>
          </a:stretch>
        </p:blipFill>
        <p:spPr bwMode="auto">
          <a:xfrm>
            <a:off x="6834278" y="1512088"/>
            <a:ext cx="4302760" cy="2914650"/>
          </a:xfrm>
          <a:prstGeom prst="rect">
            <a:avLst/>
          </a:prstGeom>
          <a:noFill/>
          <a:ln>
            <a:noFill/>
          </a:ln>
        </p:spPr>
      </p:pic>
    </p:spTree>
    <p:extLst>
      <p:ext uri="{BB962C8B-B14F-4D97-AF65-F5344CB8AC3E}">
        <p14:creationId xmlns:p14="http://schemas.microsoft.com/office/powerpoint/2010/main" val="9093800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cs typeface="Segoe UI Light"/>
              </a:rPr>
              <a:t>Save and open </a:t>
            </a:r>
            <a:r>
              <a:rPr lang="en-US" dirty="0" smtClean="0"/>
              <a:t>files: Add a place</a:t>
            </a:r>
            <a:endParaRPr lang="en-US" dirty="0"/>
          </a:p>
        </p:txBody>
      </p:sp>
      <p:sp>
        <p:nvSpPr>
          <p:cNvPr id="16" name="Content Placeholder 3"/>
          <p:cNvSpPr txBox="1">
            <a:spLocks/>
          </p:cNvSpPr>
          <p:nvPr/>
        </p:nvSpPr>
        <p:spPr bwMode="auto">
          <a:xfrm>
            <a:off x="521208" y="1444752"/>
            <a:ext cx="5305331" cy="4951757"/>
          </a:xfrm>
          <a:prstGeom prst="rect">
            <a:avLst/>
          </a:prstGeom>
          <a:noFill/>
          <a:ln w="9525">
            <a:noFill/>
            <a:miter lim="800000"/>
            <a:headEnd/>
            <a:tailEnd/>
          </a:ln>
        </p:spPr>
        <p:txBody>
          <a:bodyPr lIns="0" tIns="0" rIns="0" bIns="0"/>
          <a:lstStyle/>
          <a:p>
            <a:pPr indent="-223819">
              <a:lnSpc>
                <a:spcPct val="90000"/>
              </a:lnSpc>
              <a:spcBef>
                <a:spcPts val="1200"/>
              </a:spcBef>
              <a:buClr>
                <a:schemeClr val="accent1"/>
              </a:buClr>
              <a:buSzPct val="90000"/>
              <a:defRPr/>
            </a:pPr>
            <a:r>
              <a:rPr lang="en-US" sz="2000" dirty="0">
                <a:gradFill>
                  <a:gsLst>
                    <a:gs pos="1250">
                      <a:schemeClr val="bg2"/>
                    </a:gs>
                    <a:gs pos="100000">
                      <a:schemeClr val="bg2"/>
                    </a:gs>
                  </a:gsLst>
                  <a:lin ang="5400000" scaled="0"/>
                </a:gradFill>
              </a:rPr>
              <a:t>If you don't see </a:t>
            </a:r>
            <a:r>
              <a:rPr lang="en-US" sz="2000" b="1" dirty="0">
                <a:gradFill>
                  <a:gsLst>
                    <a:gs pos="1250">
                      <a:schemeClr val="bg2"/>
                    </a:gs>
                    <a:gs pos="100000">
                      <a:schemeClr val="bg2"/>
                    </a:gs>
                  </a:gsLst>
                  <a:lin ang="5400000" scaled="0"/>
                </a:gradFill>
              </a:rPr>
              <a:t>OneDrive </a:t>
            </a:r>
            <a:r>
              <a:rPr lang="en-US" sz="2000" b="1" dirty="0" smtClean="0">
                <a:gradFill>
                  <a:gsLst>
                    <a:gs pos="1250">
                      <a:schemeClr val="bg2"/>
                    </a:gs>
                    <a:gs pos="100000">
                      <a:schemeClr val="bg2"/>
                    </a:gs>
                  </a:gsLst>
                  <a:lin ang="5400000" scaled="0"/>
                </a:gradFill>
              </a:rPr>
              <a:t>– </a:t>
            </a:r>
            <a:r>
              <a:rPr lang="en-US" sz="2000" b="1" dirty="0" err="1" smtClean="0">
                <a:gradFill>
                  <a:gsLst>
                    <a:gs pos="1250">
                      <a:schemeClr val="bg2"/>
                    </a:gs>
                    <a:gs pos="100000">
                      <a:schemeClr val="bg2"/>
                    </a:gs>
                  </a:gsLst>
                  <a:lin ang="5400000" scaled="0"/>
                </a:gradFill>
              </a:rPr>
              <a:t>YourCompanyName</a:t>
            </a:r>
            <a:r>
              <a:rPr lang="en-US" sz="2000" b="1" dirty="0" smtClean="0">
                <a:gradFill>
                  <a:gsLst>
                    <a:gs pos="1250">
                      <a:schemeClr val="bg2"/>
                    </a:gs>
                    <a:gs pos="100000">
                      <a:schemeClr val="bg2"/>
                    </a:gs>
                  </a:gsLst>
                  <a:lin ang="5400000" scaled="0"/>
                </a:gradFill>
              </a:rPr>
              <a:t> </a:t>
            </a:r>
            <a:r>
              <a:rPr lang="en-US" sz="2000" dirty="0" smtClean="0">
                <a:gradFill>
                  <a:gsLst>
                    <a:gs pos="1250">
                      <a:schemeClr val="bg2"/>
                    </a:gs>
                    <a:gs pos="100000">
                      <a:schemeClr val="bg2"/>
                    </a:gs>
                  </a:gsLst>
                  <a:lin ang="5400000" scaled="0"/>
                </a:gradFill>
              </a:rPr>
              <a:t>on the </a:t>
            </a:r>
            <a:r>
              <a:rPr lang="en-US" sz="2000" b="1" dirty="0" smtClean="0">
                <a:gradFill>
                  <a:gsLst>
                    <a:gs pos="1250">
                      <a:schemeClr val="bg2"/>
                    </a:gs>
                    <a:gs pos="100000">
                      <a:schemeClr val="bg2"/>
                    </a:gs>
                  </a:gsLst>
                  <a:lin ang="5400000" scaled="0"/>
                </a:gradFill>
              </a:rPr>
              <a:t>Save As </a:t>
            </a:r>
            <a:r>
              <a:rPr lang="en-US" sz="2000" dirty="0" smtClean="0">
                <a:gradFill>
                  <a:gsLst>
                    <a:gs pos="1250">
                      <a:schemeClr val="bg2"/>
                    </a:gs>
                    <a:gs pos="100000">
                      <a:schemeClr val="bg2"/>
                    </a:gs>
                  </a:gsLst>
                  <a:lin ang="5400000" scaled="0"/>
                </a:gradFill>
              </a:rPr>
              <a:t>or </a:t>
            </a:r>
            <a:r>
              <a:rPr lang="en-US" sz="2000" b="1" dirty="0" smtClean="0">
                <a:gradFill>
                  <a:gsLst>
                    <a:gs pos="1250">
                      <a:schemeClr val="bg2"/>
                    </a:gs>
                    <a:gs pos="100000">
                      <a:schemeClr val="bg2"/>
                    </a:gs>
                  </a:gsLst>
                  <a:lin ang="5400000" scaled="0"/>
                </a:gradFill>
              </a:rPr>
              <a:t>Open</a:t>
            </a:r>
            <a:r>
              <a:rPr lang="en-US" sz="2000" dirty="0" smtClean="0">
                <a:gradFill>
                  <a:gsLst>
                    <a:gs pos="1250">
                      <a:schemeClr val="bg2"/>
                    </a:gs>
                    <a:gs pos="100000">
                      <a:schemeClr val="bg2"/>
                    </a:gs>
                  </a:gsLst>
                  <a:lin ang="5400000" scaled="0"/>
                </a:gradFill>
              </a:rPr>
              <a:t>:</a:t>
            </a:r>
          </a:p>
          <a:p>
            <a:pPr marL="347472"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a:t>
            </a:r>
            <a:r>
              <a:rPr lang="en-US" sz="2000" b="1" dirty="0" smtClean="0">
                <a:gradFill>
                  <a:gsLst>
                    <a:gs pos="1250">
                      <a:schemeClr val="bg2"/>
                    </a:gs>
                    <a:gs pos="100000">
                      <a:schemeClr val="bg2"/>
                    </a:gs>
                  </a:gsLst>
                  <a:lin ang="5400000" scaled="0"/>
                </a:gradFill>
              </a:rPr>
              <a:t>Add a Place </a:t>
            </a:r>
            <a:r>
              <a:rPr lang="en-US" sz="2000" dirty="0" smtClean="0">
                <a:gradFill>
                  <a:gsLst>
                    <a:gs pos="1250">
                      <a:schemeClr val="bg2"/>
                    </a:gs>
                    <a:gs pos="100000">
                      <a:schemeClr val="bg2"/>
                    </a:gs>
                  </a:gsLst>
                  <a:lin ang="5400000" scaled="0"/>
                </a:gradFill>
              </a:rPr>
              <a:t>&gt; </a:t>
            </a:r>
            <a:r>
              <a:rPr lang="en-US" sz="2000" b="1" dirty="0" smtClean="0">
                <a:gradFill>
                  <a:gsLst>
                    <a:gs pos="1250">
                      <a:schemeClr val="bg2"/>
                    </a:gs>
                    <a:gs pos="100000">
                      <a:schemeClr val="bg2"/>
                    </a:gs>
                  </a:gsLst>
                  <a:lin ang="5400000" scaled="0"/>
                </a:gradFill>
              </a:rPr>
              <a:t>Office 365 SharePoint</a:t>
            </a:r>
            <a:r>
              <a:rPr lang="en-US" sz="2000" dirty="0" smtClean="0">
                <a:gradFill>
                  <a:gsLst>
                    <a:gs pos="1250">
                      <a:schemeClr val="bg2"/>
                    </a:gs>
                    <a:gs pos="100000">
                      <a:schemeClr val="bg2"/>
                    </a:gs>
                  </a:gsLst>
                  <a:lin ang="5400000" scaled="0"/>
                </a:gradFill>
              </a:rPr>
              <a:t>.</a:t>
            </a:r>
          </a:p>
          <a:p>
            <a:pPr marL="347472"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Sign </a:t>
            </a:r>
            <a:r>
              <a:rPr lang="en-US" sz="2000" dirty="0">
                <a:gradFill>
                  <a:gsLst>
                    <a:gs pos="1250">
                      <a:schemeClr val="bg2"/>
                    </a:gs>
                    <a:gs pos="100000">
                      <a:schemeClr val="bg2"/>
                    </a:gs>
                  </a:gsLst>
                  <a:lin ang="5400000" scaled="0"/>
                </a:gradFill>
              </a:rPr>
              <a:t>in to Office 365 with your organizational </a:t>
            </a:r>
            <a:r>
              <a:rPr lang="en-US" sz="2000" dirty="0" smtClean="0">
                <a:gradFill>
                  <a:gsLst>
                    <a:gs pos="1250">
                      <a:schemeClr val="bg2"/>
                    </a:gs>
                    <a:gs pos="100000">
                      <a:schemeClr val="bg2"/>
                    </a:gs>
                  </a:gsLst>
                  <a:lin ang="5400000" scaled="0"/>
                </a:gradFill>
              </a:rPr>
              <a:t>account.</a:t>
            </a:r>
          </a:p>
          <a:p>
            <a:pPr indent="-223819">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Once you add OneDrive for Business as a place in one Office app, you can save files from all your Office apps.</a:t>
            </a:r>
            <a:r>
              <a:rPr lang="en-US" dirty="0" smtClean="0">
                <a:gradFill>
                  <a:gsLst>
                    <a:gs pos="1250">
                      <a:schemeClr val="bg2"/>
                    </a:gs>
                    <a:gs pos="100000">
                      <a:schemeClr val="bg2"/>
                    </a:gs>
                  </a:gsLst>
                  <a:lin ang="5400000" scaled="0"/>
                </a:gradFill>
              </a:rPr>
              <a:t/>
            </a:r>
            <a:br>
              <a:rPr lang="en-US" dirty="0" smtClean="0">
                <a:gradFill>
                  <a:gsLst>
                    <a:gs pos="1250">
                      <a:schemeClr val="bg2"/>
                    </a:gs>
                    <a:gs pos="100000">
                      <a:schemeClr val="bg2"/>
                    </a:gs>
                  </a:gsLst>
                  <a:lin ang="5400000" scaled="0"/>
                </a:gradFill>
              </a:rPr>
            </a:br>
            <a:endParaRPr lang="en-US" dirty="0" smtClean="0">
              <a:gradFill>
                <a:gsLst>
                  <a:gs pos="1250">
                    <a:schemeClr val="bg2"/>
                  </a:gs>
                  <a:gs pos="100000">
                    <a:schemeClr val="bg2"/>
                  </a:gs>
                </a:gsLst>
                <a:lin ang="5400000" scaled="0"/>
              </a:gradFill>
            </a:endParaRPr>
          </a:p>
        </p:txBody>
      </p:sp>
      <p:pic>
        <p:nvPicPr>
          <p:cNvPr id="7" name="Picture 6" descr="Adding OneDrive for Business as a place to save to"/>
          <p:cNvPicPr/>
          <p:nvPr/>
        </p:nvPicPr>
        <p:blipFill>
          <a:blip r:embed="rId3">
            <a:extLst>
              <a:ext uri="{28A0092B-C50C-407E-A947-70E740481C1C}">
                <a14:useLocalDpi xmlns:a14="http://schemas.microsoft.com/office/drawing/2010/main" val="0"/>
              </a:ext>
            </a:extLst>
          </a:blip>
          <a:srcRect/>
          <a:stretch>
            <a:fillRect/>
          </a:stretch>
        </p:blipFill>
        <p:spPr bwMode="auto">
          <a:xfrm>
            <a:off x="6198122" y="1480467"/>
            <a:ext cx="4582950" cy="2339365"/>
          </a:xfrm>
          <a:prstGeom prst="rect">
            <a:avLst/>
          </a:prstGeom>
          <a:noFill/>
          <a:ln>
            <a:noFill/>
          </a:ln>
        </p:spPr>
      </p:pic>
      <p:pic>
        <p:nvPicPr>
          <p:cNvPr id="3" name="Picture 2"/>
          <p:cNvPicPr>
            <a:picLocks noChangeAspect="1"/>
          </p:cNvPicPr>
          <p:nvPr/>
        </p:nvPicPr>
        <p:blipFill>
          <a:blip r:embed="rId4"/>
          <a:stretch>
            <a:fillRect/>
          </a:stretch>
        </p:blipFill>
        <p:spPr>
          <a:xfrm>
            <a:off x="6198122" y="3948622"/>
            <a:ext cx="3299840" cy="1989084"/>
          </a:xfrm>
          <a:prstGeom prst="rect">
            <a:avLst/>
          </a:prstGeom>
        </p:spPr>
      </p:pic>
    </p:spTree>
    <p:extLst>
      <p:ext uri="{BB962C8B-B14F-4D97-AF65-F5344CB8AC3E}">
        <p14:creationId xmlns:p14="http://schemas.microsoft.com/office/powerpoint/2010/main" val="4895477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Create </a:t>
            </a:r>
            <a:r>
              <a:rPr lang="en-US" dirty="0"/>
              <a:t>and </a:t>
            </a:r>
            <a:r>
              <a:rPr lang="en-US" dirty="0" smtClean="0"/>
              <a:t>save from a site </a:t>
            </a:r>
            <a:r>
              <a:rPr lang="en-US" dirty="0"/>
              <a:t>or mobile app</a:t>
            </a:r>
          </a:p>
        </p:txBody>
      </p:sp>
      <p:sp>
        <p:nvSpPr>
          <p:cNvPr id="16" name="Content Placeholder 3"/>
          <p:cNvSpPr txBox="1">
            <a:spLocks/>
          </p:cNvSpPr>
          <p:nvPr/>
        </p:nvSpPr>
        <p:spPr bwMode="auto">
          <a:xfrm>
            <a:off x="563356" y="1462258"/>
            <a:ext cx="5305331" cy="4951757"/>
          </a:xfrm>
          <a:prstGeom prst="rect">
            <a:avLst/>
          </a:prstGeom>
          <a:noFill/>
          <a:ln w="9525">
            <a:noFill/>
            <a:miter lim="800000"/>
            <a:headEnd/>
            <a:tailEnd/>
          </a:ln>
        </p:spPr>
        <p:txBody>
          <a:bodyPr lIns="0" tIns="0" rIns="0" bIns="0"/>
          <a:lstStyle/>
          <a:p>
            <a:pPr indent="-223819">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For information about creating and saving files directly on an Office 365 site or from a mobile app, see </a:t>
            </a:r>
            <a:r>
              <a:rPr lang="en-US" u="sng" dirty="0">
                <a:hlinkClick r:id="rId3"/>
              </a:rPr>
              <a:t>Working with Office documents in a browser or mobile app</a:t>
            </a:r>
            <a:r>
              <a:rPr lang="en-US" dirty="0" smtClean="0">
                <a:gradFill>
                  <a:gsLst>
                    <a:gs pos="1250">
                      <a:schemeClr val="bg2"/>
                    </a:gs>
                    <a:gs pos="100000">
                      <a:schemeClr val="bg2"/>
                    </a:gs>
                  </a:gsLst>
                  <a:lin ang="5400000" scaled="0"/>
                </a:gradFill>
              </a:rPr>
              <a:t>.</a:t>
            </a:r>
            <a:r>
              <a:rPr lang="en-US" dirty="0">
                <a:gradFill>
                  <a:gsLst>
                    <a:gs pos="1250">
                      <a:schemeClr val="bg2"/>
                    </a:gs>
                    <a:gs pos="100000">
                      <a:schemeClr val="bg2"/>
                    </a:gs>
                  </a:gsLst>
                  <a:lin ang="5400000" scaled="0"/>
                </a:gradFill>
              </a:rPr>
              <a:t/>
            </a:r>
            <a:br>
              <a:rPr lang="en-US" dirty="0">
                <a:gradFill>
                  <a:gsLst>
                    <a:gs pos="1250">
                      <a:schemeClr val="bg2"/>
                    </a:gs>
                    <a:gs pos="100000">
                      <a:schemeClr val="bg2"/>
                    </a:gs>
                  </a:gsLst>
                  <a:lin ang="5400000" scaled="0"/>
                </a:gradFill>
              </a:rPr>
            </a:br>
            <a:endParaRPr lang="en-US" dirty="0" smtClean="0">
              <a:gradFill>
                <a:gsLst>
                  <a:gs pos="1250">
                    <a:schemeClr val="bg2"/>
                  </a:gs>
                  <a:gs pos="100000">
                    <a:schemeClr val="bg2"/>
                  </a:gs>
                </a:gsLst>
                <a:lin ang="5400000" scaled="0"/>
              </a:gradFill>
            </a:endParaRPr>
          </a:p>
        </p:txBody>
      </p:sp>
    </p:spTree>
    <p:extLst>
      <p:ext uri="{BB962C8B-B14F-4D97-AF65-F5344CB8AC3E}">
        <p14:creationId xmlns:p14="http://schemas.microsoft.com/office/powerpoint/2010/main" val="14017100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Sync your files with your computer</a:t>
            </a:r>
          </a:p>
        </p:txBody>
      </p:sp>
      <p:sp>
        <p:nvSpPr>
          <p:cNvPr id="6" name="Content Placeholder 5"/>
          <p:cNvSpPr>
            <a:spLocks noGrp="1"/>
          </p:cNvSpPr>
          <p:nvPr>
            <p:ph sz="quarter" idx="4"/>
          </p:nvPr>
        </p:nvSpPr>
        <p:spPr/>
        <p:txBody>
          <a:bodyPr/>
          <a:lstStyle/>
          <a:p>
            <a:r>
              <a:rPr lang="en-US" dirty="0"/>
              <a:t>Sync OneDrive for Business to your computer, and then get to your files in File Explorer instead of in a web browser. All your changes sync to OneDrive for Business whenever you’re online</a:t>
            </a:r>
            <a:r>
              <a:rPr lang="en-US" dirty="0" smtClean="0"/>
              <a:t>.</a:t>
            </a:r>
          </a:p>
          <a:p>
            <a:r>
              <a:rPr lang="en-US" dirty="0"/>
              <a:t>In this module, you’ll learn how to:</a:t>
            </a:r>
          </a:p>
          <a:p>
            <a:pPr marL="342900" indent="-342900">
              <a:buClr>
                <a:srgbClr val="FF0000"/>
              </a:buClr>
              <a:buFont typeface="Arial" panose="020B0604020202020204" pitchFamily="34" charset="0"/>
              <a:buChar char="•"/>
            </a:pPr>
            <a:r>
              <a:rPr lang="en-US" dirty="0" smtClean="0"/>
              <a:t>Sign in to your site</a:t>
            </a:r>
          </a:p>
          <a:p>
            <a:pPr marL="342900" indent="-342900">
              <a:buClr>
                <a:srgbClr val="FF0000"/>
              </a:buClr>
              <a:buFont typeface="Arial" panose="020B0604020202020204" pitchFamily="34" charset="0"/>
              <a:buChar char="•"/>
            </a:pPr>
            <a:r>
              <a:rPr lang="en-US" dirty="0" smtClean="0"/>
              <a:t>Sync your files</a:t>
            </a:r>
            <a:endParaRPr lang="en-US" dirty="0"/>
          </a:p>
        </p:txBody>
      </p:sp>
    </p:spTree>
    <p:extLst>
      <p:ext uri="{BB962C8B-B14F-4D97-AF65-F5344CB8AC3E}">
        <p14:creationId xmlns:p14="http://schemas.microsoft.com/office/powerpoint/2010/main" val="2790076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Sync your </a:t>
            </a:r>
            <a:r>
              <a:rPr lang="en-US" dirty="0" smtClean="0"/>
              <a:t>files: Sign in to your site</a:t>
            </a: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347472" indent="-342900">
              <a:lnSpc>
                <a:spcPct val="90000"/>
              </a:lnSpc>
              <a:spcBef>
                <a:spcPts val="1200"/>
              </a:spcBef>
              <a:buClr>
                <a:schemeClr val="accent1"/>
              </a:buClr>
              <a:buSzPct val="90000"/>
              <a:buFont typeface="+mj-lt"/>
              <a:buAutoNum type="arabicPeriod"/>
              <a:defRPr/>
            </a:pPr>
            <a:r>
              <a:rPr lang="en-US" dirty="0">
                <a:gradFill>
                  <a:gsLst>
                    <a:gs pos="1250">
                      <a:schemeClr val="bg2"/>
                    </a:gs>
                    <a:gs pos="100000">
                      <a:schemeClr val="bg2"/>
                    </a:gs>
                  </a:gsLst>
                  <a:lin ang="5400000" scaled="0"/>
                </a:gradFill>
              </a:rPr>
              <a:t>On any device, sign in to </a:t>
            </a:r>
            <a:r>
              <a:rPr lang="en-US" u="sng" dirty="0">
                <a:hlinkClick r:id="rId3"/>
              </a:rPr>
              <a:t>Office 365</a:t>
            </a:r>
            <a:r>
              <a:rPr lang="en-US" dirty="0">
                <a:gradFill>
                  <a:gsLst>
                    <a:gs pos="1250">
                      <a:schemeClr val="bg2"/>
                    </a:gs>
                    <a:gs pos="100000">
                      <a:schemeClr val="bg2"/>
                    </a:gs>
                  </a:gsLst>
                  <a:lin ang="5400000" scaled="0"/>
                </a:gradFill>
              </a:rPr>
              <a:t> with your organizational account. </a:t>
            </a:r>
            <a:br>
              <a:rPr lang="en-US" dirty="0">
                <a:gradFill>
                  <a:gsLst>
                    <a:gs pos="1250">
                      <a:schemeClr val="bg2"/>
                    </a:gs>
                    <a:gs pos="100000">
                      <a:schemeClr val="bg2"/>
                    </a:gs>
                  </a:gsLst>
                  <a:lin ang="5400000" scaled="0"/>
                </a:gradFill>
              </a:rPr>
            </a:br>
            <a:r>
              <a:rPr lang="en-US" dirty="0">
                <a:gradFill>
                  <a:gsLst>
                    <a:gs pos="1250">
                      <a:schemeClr val="bg2"/>
                    </a:gs>
                    <a:gs pos="100000">
                      <a:schemeClr val="bg2"/>
                    </a:gs>
                  </a:gsLst>
                  <a:lin ang="5400000" scaled="0"/>
                </a:gradFill>
              </a:rPr>
              <a:t/>
            </a:r>
            <a:br>
              <a:rPr lang="en-US" dirty="0">
                <a:gradFill>
                  <a:gsLst>
                    <a:gs pos="1250">
                      <a:schemeClr val="bg2"/>
                    </a:gs>
                    <a:gs pos="100000">
                      <a:schemeClr val="bg2"/>
                    </a:gs>
                  </a:gsLst>
                  <a:lin ang="5400000" scaled="0"/>
                </a:gradFill>
              </a:rPr>
            </a:br>
            <a:r>
              <a:rPr lang="en-US" dirty="0">
                <a:gradFill>
                  <a:gsLst>
                    <a:gs pos="1250">
                      <a:schemeClr val="bg2"/>
                    </a:gs>
                    <a:gs pos="100000">
                      <a:schemeClr val="bg2"/>
                    </a:gs>
                  </a:gsLst>
                  <a:lin ang="5400000" scaled="0"/>
                </a:gradFill>
              </a:rPr>
              <a:t>For example, ellen@contoso.onmicrosoft.com, ellen@contoso.edu, or ellen@contoso.com. </a:t>
            </a:r>
            <a:br>
              <a:rPr lang="en-US" dirty="0">
                <a:gradFill>
                  <a:gsLst>
                    <a:gs pos="1250">
                      <a:schemeClr val="bg2"/>
                    </a:gs>
                    <a:gs pos="100000">
                      <a:schemeClr val="bg2"/>
                    </a:gs>
                  </a:gsLst>
                  <a:lin ang="5400000" scaled="0"/>
                </a:gradFill>
              </a:rPr>
            </a:br>
            <a:r>
              <a:rPr lang="en-US" dirty="0">
                <a:gradFill>
                  <a:gsLst>
                    <a:gs pos="1250">
                      <a:schemeClr val="bg2"/>
                    </a:gs>
                    <a:gs pos="100000">
                      <a:schemeClr val="bg2"/>
                    </a:gs>
                  </a:gsLst>
                  <a:lin ang="5400000" scaled="0"/>
                </a:gradFill>
              </a:rPr>
              <a:t/>
            </a:r>
            <a:br>
              <a:rPr lang="en-US" dirty="0">
                <a:gradFill>
                  <a:gsLst>
                    <a:gs pos="1250">
                      <a:schemeClr val="bg2"/>
                    </a:gs>
                    <a:gs pos="100000">
                      <a:schemeClr val="bg2"/>
                    </a:gs>
                  </a:gsLst>
                  <a:lin ang="5400000" scaled="0"/>
                </a:gradFill>
              </a:rPr>
            </a:br>
            <a:r>
              <a:rPr lang="en-US" dirty="0">
                <a:gradFill>
                  <a:gsLst>
                    <a:gs pos="1250">
                      <a:schemeClr val="bg2"/>
                    </a:gs>
                    <a:gs pos="100000">
                      <a:schemeClr val="bg2"/>
                    </a:gs>
                  </a:gsLst>
                  <a:lin ang="5400000" scaled="0"/>
                </a:gradFill>
              </a:rPr>
              <a:t>If you're not sure what your organizational account is, check the welcome email that asked you to sign in the first time. </a:t>
            </a: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a:p>
            <a:pPr marL="347472" lvl="1" indent="-342900">
              <a:lnSpc>
                <a:spcPct val="90000"/>
              </a:lnSpc>
              <a:spcBef>
                <a:spcPts val="1200"/>
              </a:spcBef>
              <a:buClr>
                <a:schemeClr val="accent1"/>
              </a:buClr>
              <a:buSzPct val="90000"/>
              <a:buFont typeface="+mj-lt"/>
              <a:buAutoNum type="arabicPeriod" startAt="2"/>
              <a:defRPr/>
            </a:pPr>
            <a:r>
              <a:rPr lang="en-US" dirty="0" smtClean="0">
                <a:gradFill>
                  <a:gsLst>
                    <a:gs pos="1250">
                      <a:schemeClr val="bg2"/>
                    </a:gs>
                    <a:gs pos="100000">
                      <a:schemeClr val="bg2"/>
                    </a:gs>
                  </a:gsLst>
                  <a:lin ang="5400000" scaled="0"/>
                </a:gradFill>
              </a:rPr>
              <a:t>At </a:t>
            </a:r>
            <a:r>
              <a:rPr lang="en-US" dirty="0">
                <a:gradFill>
                  <a:gsLst>
                    <a:gs pos="1250">
                      <a:schemeClr val="bg2"/>
                    </a:gs>
                    <a:gs pos="100000">
                      <a:schemeClr val="bg2"/>
                    </a:gs>
                  </a:gsLst>
                  <a:lin ang="5400000" scaled="0"/>
                </a:gradFill>
              </a:rPr>
              <a:t>the top of any page in Office 365, select </a:t>
            </a:r>
            <a:r>
              <a:rPr lang="en-US" b="1" dirty="0">
                <a:gradFill>
                  <a:gsLst>
                    <a:gs pos="1250">
                      <a:schemeClr val="bg2"/>
                    </a:gs>
                    <a:gs pos="100000">
                      <a:schemeClr val="bg2"/>
                    </a:gs>
                  </a:gsLst>
                  <a:lin ang="5400000" scaled="0"/>
                </a:gradFill>
              </a:rPr>
              <a:t>OneDrive</a:t>
            </a:r>
            <a:r>
              <a:rPr lang="en-US" dirty="0">
                <a:gradFill>
                  <a:gsLst>
                    <a:gs pos="1250">
                      <a:schemeClr val="bg2"/>
                    </a:gs>
                    <a:gs pos="100000">
                      <a:schemeClr val="bg2"/>
                    </a:gs>
                  </a:gsLst>
                  <a:lin ang="5400000" scaled="0"/>
                </a:gradFill>
              </a:rPr>
              <a:t>. Or select       , and then select </a:t>
            </a:r>
            <a:r>
              <a:rPr lang="en-US" b="1" dirty="0">
                <a:gradFill>
                  <a:gsLst>
                    <a:gs pos="1250">
                      <a:schemeClr val="bg2"/>
                    </a:gs>
                    <a:gs pos="100000">
                      <a:schemeClr val="bg2"/>
                    </a:gs>
                  </a:gsLst>
                  <a:lin ang="5400000" scaled="0"/>
                </a:gradFill>
              </a:rPr>
              <a:t>OneDrive</a:t>
            </a:r>
            <a:r>
              <a:rPr lang="en-US" dirty="0">
                <a:gradFill>
                  <a:gsLst>
                    <a:gs pos="1250">
                      <a:schemeClr val="bg2"/>
                    </a:gs>
                    <a:gs pos="100000">
                      <a:schemeClr val="bg2"/>
                    </a:gs>
                  </a:gsLst>
                  <a:lin ang="5400000" scaled="0"/>
                </a:gradFill>
              </a:rPr>
              <a:t>.</a:t>
            </a: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2"/>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2"/>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2"/>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2"/>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2"/>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2"/>
              <a:defRPr/>
            </a:pPr>
            <a:endParaRPr lang="en-US" dirty="0">
              <a:gradFill>
                <a:gsLst>
                  <a:gs pos="1250">
                    <a:schemeClr val="bg2"/>
                  </a:gs>
                  <a:gs pos="100000">
                    <a:schemeClr val="bg2"/>
                  </a:gs>
                </a:gsLst>
                <a:lin ang="5400000" scaled="0"/>
              </a:gradFill>
            </a:endParaRPr>
          </a:p>
        </p:txBody>
      </p:sp>
      <p:pic>
        <p:nvPicPr>
          <p:cNvPr id="9" name="Picture 8" descr="app launcher"/>
          <p:cNvPicPr/>
          <p:nvPr/>
        </p:nvPicPr>
        <p:blipFill>
          <a:blip r:embed="rId4">
            <a:extLst>
              <a:ext uri="{28A0092B-C50C-407E-A947-70E740481C1C}">
                <a14:useLocalDpi xmlns:a14="http://schemas.microsoft.com/office/drawing/2010/main" val="0"/>
              </a:ext>
            </a:extLst>
          </a:blip>
          <a:srcRect/>
          <a:stretch>
            <a:fillRect/>
          </a:stretch>
        </p:blipFill>
        <p:spPr bwMode="auto">
          <a:xfrm>
            <a:off x="2909678" y="4882390"/>
            <a:ext cx="378444" cy="325750"/>
          </a:xfrm>
          <a:prstGeom prst="rect">
            <a:avLst/>
          </a:prstGeom>
          <a:noFill/>
          <a:ln>
            <a:noFill/>
          </a:ln>
        </p:spPr>
      </p:pic>
      <p:pic>
        <p:nvPicPr>
          <p:cNvPr id="10" name="Picture 9" descr="Select OneDrive"/>
          <p:cNvPicPr/>
          <p:nvPr/>
        </p:nvPicPr>
        <p:blipFill>
          <a:blip r:embed="rId5">
            <a:extLst>
              <a:ext uri="{28A0092B-C50C-407E-A947-70E740481C1C}">
                <a14:useLocalDpi xmlns:a14="http://schemas.microsoft.com/office/drawing/2010/main" val="0"/>
              </a:ext>
            </a:extLst>
          </a:blip>
          <a:srcRect/>
          <a:stretch>
            <a:fillRect/>
          </a:stretch>
        </p:blipFill>
        <p:spPr bwMode="auto">
          <a:xfrm>
            <a:off x="6093618" y="4516998"/>
            <a:ext cx="5238115" cy="1696720"/>
          </a:xfrm>
          <a:prstGeom prst="rect">
            <a:avLst/>
          </a:prstGeom>
          <a:noFill/>
          <a:ln>
            <a:noFill/>
          </a:ln>
        </p:spPr>
      </p:pic>
      <p:pic>
        <p:nvPicPr>
          <p:cNvPr id="12" name="Picture 11" descr="Signing to Office 365"/>
          <p:cNvPicPr/>
          <p:nvPr/>
        </p:nvPicPr>
        <p:blipFill>
          <a:blip r:embed="rId6">
            <a:extLst>
              <a:ext uri="{28A0092B-C50C-407E-A947-70E740481C1C}">
                <a14:useLocalDpi xmlns:a14="http://schemas.microsoft.com/office/drawing/2010/main" val="0"/>
              </a:ext>
            </a:extLst>
          </a:blip>
          <a:srcRect/>
          <a:stretch>
            <a:fillRect/>
          </a:stretch>
        </p:blipFill>
        <p:spPr bwMode="auto">
          <a:xfrm>
            <a:off x="6093618" y="1521250"/>
            <a:ext cx="3495267" cy="2694589"/>
          </a:xfrm>
          <a:prstGeom prst="rect">
            <a:avLst/>
          </a:prstGeom>
          <a:noFill/>
          <a:ln>
            <a:noFill/>
          </a:ln>
        </p:spPr>
      </p:pic>
    </p:spTree>
    <p:extLst>
      <p:ext uri="{BB962C8B-B14F-4D97-AF65-F5344CB8AC3E}">
        <p14:creationId xmlns:p14="http://schemas.microsoft.com/office/powerpoint/2010/main" val="4081378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Sync your </a:t>
            </a:r>
            <a:r>
              <a:rPr lang="en-US" dirty="0" smtClean="0"/>
              <a:t>files: Sync your files</a:t>
            </a: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347472"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On your OneDrive for Business page, click </a:t>
            </a:r>
            <a:r>
              <a:rPr lang="en-US" sz="2000" b="1" dirty="0" smtClean="0">
                <a:gradFill>
                  <a:gsLst>
                    <a:gs pos="1250">
                      <a:schemeClr val="bg2"/>
                    </a:gs>
                    <a:gs pos="100000">
                      <a:schemeClr val="bg2"/>
                    </a:gs>
                  </a:gsLst>
                  <a:lin ang="5400000" scaled="0"/>
                </a:gradFill>
              </a:rPr>
              <a:t>Sync</a:t>
            </a:r>
            <a:r>
              <a:rPr lang="en-US" sz="2000" dirty="0" smtClean="0">
                <a:gradFill>
                  <a:gsLst>
                    <a:gs pos="1250">
                      <a:schemeClr val="bg2"/>
                    </a:gs>
                    <a:gs pos="100000">
                      <a:schemeClr val="bg2"/>
                    </a:gs>
                  </a:gsLst>
                  <a:lin ang="5400000" scaled="0"/>
                </a:gradFill>
              </a:rPr>
              <a:t>.</a:t>
            </a:r>
          </a:p>
          <a:p>
            <a:pPr marL="347472"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At the prompt, click </a:t>
            </a:r>
            <a:r>
              <a:rPr lang="en-US" sz="2000" b="1" dirty="0" smtClean="0">
                <a:gradFill>
                  <a:gsLst>
                    <a:gs pos="1250">
                      <a:schemeClr val="bg2"/>
                    </a:gs>
                    <a:gs pos="100000">
                      <a:schemeClr val="bg2"/>
                    </a:gs>
                  </a:gsLst>
                  <a:lin ang="5400000" scaled="0"/>
                </a:gradFill>
              </a:rPr>
              <a:t>Sync Now </a:t>
            </a:r>
            <a:r>
              <a:rPr lang="en-US" sz="2000" dirty="0" smtClean="0">
                <a:gradFill>
                  <a:gsLst>
                    <a:gs pos="1250">
                      <a:schemeClr val="bg2"/>
                    </a:gs>
                    <a:gs pos="100000">
                      <a:schemeClr val="bg2"/>
                    </a:gs>
                  </a:gsLst>
                  <a:lin ang="5400000" scaled="0"/>
                </a:gradFill>
              </a:rPr>
              <a:t>to start the sync app.</a:t>
            </a:r>
          </a:p>
          <a:p>
            <a:pPr marL="4572">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The app automatically fills out the name and web address of your OneDrive for Business library.</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3"/>
          <a:stretch>
            <a:fillRect/>
          </a:stretch>
        </p:blipFill>
        <p:spPr>
          <a:xfrm>
            <a:off x="6093617" y="1462258"/>
            <a:ext cx="3651273" cy="2181070"/>
          </a:xfrm>
          <a:prstGeom prst="rect">
            <a:avLst/>
          </a:prstGeom>
        </p:spPr>
      </p:pic>
    </p:spTree>
    <p:extLst>
      <p:ext uri="{BB962C8B-B14F-4D97-AF65-F5344CB8AC3E}">
        <p14:creationId xmlns:p14="http://schemas.microsoft.com/office/powerpoint/2010/main" val="272063813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Sync your </a:t>
            </a:r>
            <a:r>
              <a:rPr lang="en-US" dirty="0" smtClean="0"/>
              <a:t>files: Sync your files, continued</a:t>
            </a: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startAt="3"/>
              <a:defRPr/>
            </a:pPr>
            <a:r>
              <a:rPr lang="en-US" dirty="0" smtClean="0">
                <a:gradFill>
                  <a:gsLst>
                    <a:gs pos="1250">
                      <a:schemeClr val="bg2"/>
                    </a:gs>
                    <a:gs pos="100000">
                      <a:schemeClr val="bg2"/>
                    </a:gs>
                  </a:gsLst>
                  <a:lin ang="5400000" scaled="0"/>
                </a:gradFill>
              </a:rPr>
              <a:t>Select </a:t>
            </a:r>
            <a:r>
              <a:rPr lang="en-US" b="1" dirty="0">
                <a:gradFill>
                  <a:gsLst>
                    <a:gs pos="1250">
                      <a:schemeClr val="bg2"/>
                    </a:gs>
                    <a:gs pos="100000">
                      <a:schemeClr val="bg2"/>
                    </a:gs>
                  </a:gsLst>
                  <a:lin ang="5400000" scaled="0"/>
                </a:gradFill>
              </a:rPr>
              <a:t>Sync Now</a:t>
            </a:r>
            <a:r>
              <a:rPr lang="en-US" dirty="0">
                <a:gradFill>
                  <a:gsLst>
                    <a:gs pos="1250">
                      <a:schemeClr val="bg2"/>
                    </a:gs>
                    <a:gs pos="100000">
                      <a:schemeClr val="bg2"/>
                    </a:gs>
                  </a:gsLst>
                  <a:lin ang="5400000" scaled="0"/>
                </a:gradFill>
              </a:rPr>
              <a:t> in the app to start syncing</a:t>
            </a:r>
            <a:r>
              <a:rPr lang="en-US" dirty="0" smtClean="0">
                <a:gradFill>
                  <a:gsLst>
                    <a:gs pos="1250">
                      <a:schemeClr val="bg2"/>
                    </a:gs>
                    <a:gs pos="100000">
                      <a:schemeClr val="bg2"/>
                    </a:gs>
                  </a:gsLst>
                  <a:lin ang="5400000" scaled="0"/>
                </a:gradFill>
              </a:rPr>
              <a:t>.</a:t>
            </a:r>
            <a:br>
              <a:rPr lang="en-US" dirty="0" smtClean="0">
                <a:gradFill>
                  <a:gsLst>
                    <a:gs pos="1250">
                      <a:schemeClr val="bg2"/>
                    </a:gs>
                    <a:gs pos="100000">
                      <a:schemeClr val="bg2"/>
                    </a:gs>
                  </a:gsLst>
                  <a:lin ang="5400000" scaled="0"/>
                </a:gradFill>
              </a:rPr>
            </a:br>
            <a:r>
              <a:rPr lang="en-US" dirty="0">
                <a:gradFill>
                  <a:gsLst>
                    <a:gs pos="1250">
                      <a:schemeClr val="bg2"/>
                    </a:gs>
                    <a:gs pos="100000">
                      <a:schemeClr val="bg2"/>
                    </a:gs>
                  </a:gsLst>
                  <a:lin ang="5400000" scaled="0"/>
                </a:gradFill>
              </a:rPr>
              <a:t/>
            </a:r>
            <a:br>
              <a:rPr lang="en-US" dirty="0">
                <a:gradFill>
                  <a:gsLst>
                    <a:gs pos="1250">
                      <a:schemeClr val="bg2"/>
                    </a:gs>
                    <a:gs pos="100000">
                      <a:schemeClr val="bg2"/>
                    </a:gs>
                  </a:gsLst>
                  <a:lin ang="5400000" scaled="0"/>
                </a:gradFill>
              </a:rPr>
            </a:br>
            <a:r>
              <a:rPr lang="en-US" dirty="0">
                <a:gradFill>
                  <a:gsLst>
                    <a:gs pos="1250">
                      <a:schemeClr val="bg2"/>
                    </a:gs>
                    <a:gs pos="100000">
                      <a:schemeClr val="bg2"/>
                    </a:gs>
                  </a:gsLst>
                  <a:lin ang="5400000" scaled="0"/>
                </a:gradFill>
              </a:rPr>
              <a:t>You can click </a:t>
            </a:r>
            <a:r>
              <a:rPr lang="en-US" b="1" dirty="0">
                <a:gradFill>
                  <a:gsLst>
                    <a:gs pos="1250">
                      <a:schemeClr val="bg2"/>
                    </a:gs>
                    <a:gs pos="100000">
                      <a:schemeClr val="bg2"/>
                    </a:gs>
                  </a:gsLst>
                  <a:lin ang="5400000" scaled="0"/>
                </a:gradFill>
              </a:rPr>
              <a:t>Show my files </a:t>
            </a:r>
            <a:r>
              <a:rPr lang="en-US" dirty="0">
                <a:gradFill>
                  <a:gsLst>
                    <a:gs pos="1250">
                      <a:schemeClr val="bg2"/>
                    </a:gs>
                    <a:gs pos="100000">
                      <a:schemeClr val="bg2"/>
                    </a:gs>
                  </a:gsLst>
                  <a:lin ang="5400000" scaled="0"/>
                </a:gradFill>
              </a:rPr>
              <a:t>in the app to open the synced OneDrive for Business folder in File Explorer. The folder appears in your Windows Favorites as </a:t>
            </a:r>
            <a:r>
              <a:rPr lang="en-US" b="1" dirty="0">
                <a:gradFill>
                  <a:gsLst>
                    <a:gs pos="1250">
                      <a:schemeClr val="bg2"/>
                    </a:gs>
                    <a:gs pos="100000">
                      <a:schemeClr val="bg2"/>
                    </a:gs>
                  </a:gsLst>
                  <a:lin ang="5400000" scaled="0"/>
                </a:gradFill>
              </a:rPr>
              <a:t>OneDrive for Business </a:t>
            </a:r>
            <a:r>
              <a:rPr lang="en-US" dirty="0">
                <a:gradFill>
                  <a:gsLst>
                    <a:gs pos="1250">
                      <a:schemeClr val="bg2"/>
                    </a:gs>
                    <a:gs pos="100000">
                      <a:schemeClr val="bg2"/>
                    </a:gs>
                  </a:gsLst>
                  <a:lin ang="5400000" scaled="0"/>
                </a:gradFill>
              </a:rPr>
              <a:t>or </a:t>
            </a:r>
            <a:r>
              <a:rPr lang="en-US" b="1" dirty="0">
                <a:gradFill>
                  <a:gsLst>
                    <a:gs pos="1250">
                      <a:schemeClr val="bg2"/>
                    </a:gs>
                    <a:gs pos="100000">
                      <a:schemeClr val="bg2"/>
                    </a:gs>
                  </a:gsLst>
                  <a:lin ang="5400000" scaled="0"/>
                </a:gradFill>
              </a:rPr>
              <a:t>OneDrive - </a:t>
            </a:r>
            <a:r>
              <a:rPr lang="en-US" b="1" dirty="0" err="1">
                <a:gradFill>
                  <a:gsLst>
                    <a:gs pos="1250">
                      <a:schemeClr val="bg2"/>
                    </a:gs>
                    <a:gs pos="100000">
                      <a:schemeClr val="bg2"/>
                    </a:gs>
                  </a:gsLst>
                  <a:lin ang="5400000" scaled="0"/>
                </a:gradFill>
              </a:rPr>
              <a:t>YourCompanyName</a:t>
            </a:r>
            <a:r>
              <a:rPr lang="en-US" dirty="0">
                <a:gradFill>
                  <a:gsLst>
                    <a:gs pos="1250">
                      <a:schemeClr val="bg2"/>
                    </a:gs>
                    <a:gs pos="100000">
                      <a:schemeClr val="bg2"/>
                    </a:gs>
                  </a:gsLst>
                  <a:lin ang="5400000" scaled="0"/>
                </a:gradFill>
              </a:rPr>
              <a:t>.</a:t>
            </a: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3"/>
              <a:defRPr/>
            </a:pPr>
            <a:endParaRPr lang="en-US" dirty="0" smtClean="0">
              <a:gradFill>
                <a:gsLst>
                  <a:gs pos="1250">
                    <a:schemeClr val="bg2"/>
                  </a:gs>
                  <a:gs pos="100000">
                    <a:schemeClr val="bg2"/>
                  </a:gs>
                </a:gsLst>
                <a:lin ang="5400000" scaled="0"/>
              </a:gradFill>
            </a:endParaRPr>
          </a:p>
          <a:p>
            <a:pPr marL="233363" lvl="1">
              <a:lnSpc>
                <a:spcPct val="90000"/>
              </a:lnSpc>
              <a:spcBef>
                <a:spcPts val="1200"/>
              </a:spcBef>
              <a:buClr>
                <a:schemeClr val="accent1"/>
              </a:buClr>
              <a:buSzPct val="90000"/>
              <a:defRPr/>
            </a:pPr>
            <a:r>
              <a:rPr lang="en-US" b="1" dirty="0" smtClean="0">
                <a:gradFill>
                  <a:gsLst>
                    <a:gs pos="1250">
                      <a:schemeClr val="bg2"/>
                    </a:gs>
                    <a:gs pos="100000">
                      <a:schemeClr val="bg2"/>
                    </a:gs>
                  </a:gsLst>
                  <a:lin ang="5400000" scaled="0"/>
                </a:gradFill>
              </a:rPr>
              <a:t>Note: </a:t>
            </a:r>
            <a:r>
              <a:rPr lang="en-US" dirty="0" smtClean="0">
                <a:gradFill>
                  <a:gsLst>
                    <a:gs pos="1250">
                      <a:schemeClr val="bg2"/>
                    </a:gs>
                    <a:gs pos="100000">
                      <a:schemeClr val="bg2"/>
                    </a:gs>
                  </a:gsLst>
                  <a:lin ang="5400000" scaled="0"/>
                </a:gradFill>
              </a:rPr>
              <a:t>To </a:t>
            </a:r>
            <a:r>
              <a:rPr lang="en-US" dirty="0">
                <a:gradFill>
                  <a:gsLst>
                    <a:gs pos="1250">
                      <a:schemeClr val="bg2"/>
                    </a:gs>
                    <a:gs pos="100000">
                      <a:schemeClr val="bg2"/>
                    </a:gs>
                  </a:gsLst>
                  <a:lin ang="5400000" scaled="0"/>
                </a:gradFill>
              </a:rPr>
              <a:t>sync files to your computer, you need the OneDrive for Business sync app, available with an Office 365 subscription that includes Office 2013 desktop applications. If you don’t have Office 2013, you can </a:t>
            </a:r>
            <a:r>
              <a:rPr lang="en-US" u="sng" dirty="0">
                <a:hlinkClick r:id="rId3"/>
              </a:rPr>
              <a:t>download the OneDrive for Business sync app</a:t>
            </a:r>
            <a:r>
              <a:rPr lang="en-US" dirty="0" smtClean="0">
                <a:gradFill>
                  <a:gsLst>
                    <a:gs pos="1250">
                      <a:schemeClr val="bg2"/>
                    </a:gs>
                    <a:gs pos="100000">
                      <a:schemeClr val="bg2"/>
                    </a:gs>
                  </a:gsLst>
                  <a:lin ang="5400000" scaled="0"/>
                </a:gradFill>
              </a:rPr>
              <a:t>. </a:t>
            </a:r>
          </a:p>
          <a:p>
            <a:pPr marL="233363"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For more information about syncing, including troubleshooting information, see </a:t>
            </a:r>
            <a:r>
              <a:rPr lang="en-US" u="sng" dirty="0">
                <a:hlinkClick r:id="rId4"/>
              </a:rPr>
              <a:t>Sync OneDrive for Business or site libraries to your computer</a:t>
            </a:r>
            <a:r>
              <a:rPr lang="en-US" dirty="0"/>
              <a:t>.</a:t>
            </a:r>
          </a:p>
          <a:p>
            <a:pPr marL="233363" lvl="1">
              <a:lnSpc>
                <a:spcPct val="90000"/>
              </a:lnSpc>
              <a:spcBef>
                <a:spcPts val="1200"/>
              </a:spcBef>
              <a:buClr>
                <a:schemeClr val="accent1"/>
              </a:buClr>
              <a:buSzPct val="90000"/>
              <a:defRPr/>
            </a:pPr>
            <a:endParaRPr lang="en-US" dirty="0">
              <a:gradFill>
                <a:gsLst>
                  <a:gs pos="1250">
                    <a:schemeClr val="bg2"/>
                  </a:gs>
                  <a:gs pos="100000">
                    <a:schemeClr val="bg2"/>
                  </a:gs>
                </a:gsLst>
                <a:lin ang="5400000" scaled="0"/>
              </a:gradFill>
            </a:endParaRPr>
          </a:p>
          <a:p>
            <a:pPr marL="233363" lvl="1">
              <a:lnSpc>
                <a:spcPct val="90000"/>
              </a:lnSpc>
              <a:spcBef>
                <a:spcPts val="1200"/>
              </a:spcBef>
              <a:buClr>
                <a:schemeClr val="accent1"/>
              </a:buClr>
              <a:buSzPct val="90000"/>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startAt="3"/>
              <a:defRPr/>
            </a:pPr>
            <a:endParaRPr lang="en-US" dirty="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5"/>
          <a:stretch>
            <a:fillRect/>
          </a:stretch>
        </p:blipFill>
        <p:spPr>
          <a:xfrm>
            <a:off x="6482644" y="1462258"/>
            <a:ext cx="3546259" cy="2333064"/>
          </a:xfrm>
          <a:prstGeom prst="rect">
            <a:avLst/>
          </a:prstGeom>
        </p:spPr>
      </p:pic>
    </p:spTree>
    <p:extLst>
      <p:ext uri="{BB962C8B-B14F-4D97-AF65-F5344CB8AC3E}">
        <p14:creationId xmlns:p14="http://schemas.microsoft.com/office/powerpoint/2010/main" val="27163412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Manage your files in OneDrive for Business</a:t>
            </a:r>
          </a:p>
          <a:p>
            <a:endParaRPr lang="en-US" dirty="0"/>
          </a:p>
        </p:txBody>
      </p:sp>
      <p:sp>
        <p:nvSpPr>
          <p:cNvPr id="6" name="Content Placeholder 5"/>
          <p:cNvSpPr>
            <a:spLocks noGrp="1"/>
          </p:cNvSpPr>
          <p:nvPr>
            <p:ph sz="quarter" idx="4"/>
          </p:nvPr>
        </p:nvSpPr>
        <p:spPr/>
        <p:txBody>
          <a:bodyPr/>
          <a:lstStyle/>
          <a:p>
            <a:r>
              <a:rPr lang="en-US" dirty="0"/>
              <a:t>After you sync your OneDrive for Business files with your computer, you can </a:t>
            </a:r>
            <a:r>
              <a:rPr lang="en-US" dirty="0" smtClean="0"/>
              <a:t>manage </a:t>
            </a:r>
            <a:r>
              <a:rPr lang="en-US" dirty="0"/>
              <a:t>your files like other files on your computer. </a:t>
            </a:r>
            <a:r>
              <a:rPr lang="en-US" dirty="0" smtClean="0"/>
              <a:t>You </a:t>
            </a:r>
            <a:r>
              <a:rPr lang="en-US" dirty="0"/>
              <a:t>move, rename, and delete your files the same way you're used to, </a:t>
            </a:r>
            <a:r>
              <a:rPr lang="en-US" dirty="0" smtClean="0"/>
              <a:t>except </a:t>
            </a:r>
            <a:r>
              <a:rPr lang="en-US" dirty="0"/>
              <a:t>the changes you make to OneDrive for Business files </a:t>
            </a:r>
            <a:r>
              <a:rPr lang="en-US" dirty="0" smtClean="0"/>
              <a:t>sync </a:t>
            </a:r>
            <a:r>
              <a:rPr lang="en-US" dirty="0"/>
              <a:t>to all your other devices. So if you delete a file here, it's deleted everywhere</a:t>
            </a:r>
            <a:r>
              <a:rPr lang="en-US" dirty="0" smtClean="0"/>
              <a:t>.</a:t>
            </a:r>
          </a:p>
          <a:p>
            <a:r>
              <a:rPr lang="en-US" dirty="0"/>
              <a:t>In this module, you’ll learn how to:</a:t>
            </a:r>
          </a:p>
          <a:p>
            <a:pPr marL="342900" indent="-342900">
              <a:buClr>
                <a:srgbClr val="FF0000"/>
              </a:buClr>
              <a:buFont typeface="Arial" panose="020B0604020202020204" pitchFamily="34" charset="0"/>
              <a:buChar char="•"/>
            </a:pPr>
            <a:r>
              <a:rPr lang="en-US" dirty="0" smtClean="0"/>
              <a:t>Copy or move a file</a:t>
            </a:r>
          </a:p>
          <a:p>
            <a:pPr marL="342900" indent="-342900">
              <a:buClr>
                <a:srgbClr val="FF0000"/>
              </a:buClr>
              <a:buFont typeface="Arial" panose="020B0604020202020204" pitchFamily="34" charset="0"/>
              <a:buChar char="•"/>
            </a:pPr>
            <a:r>
              <a:rPr lang="en-US" dirty="0" smtClean="0"/>
              <a:t>Rename a file</a:t>
            </a:r>
          </a:p>
          <a:p>
            <a:pPr marL="342900" indent="-342900">
              <a:buClr>
                <a:srgbClr val="FF0000"/>
              </a:buClr>
              <a:buFont typeface="Arial" panose="020B0604020202020204" pitchFamily="34" charset="0"/>
              <a:buChar char="•"/>
            </a:pPr>
            <a:r>
              <a:rPr lang="en-US" dirty="0" smtClean="0"/>
              <a:t>Delete a file</a:t>
            </a:r>
            <a:endParaRPr lang="en-US" dirty="0"/>
          </a:p>
        </p:txBody>
      </p:sp>
    </p:spTree>
    <p:extLst>
      <p:ext uri="{BB962C8B-B14F-4D97-AF65-F5344CB8AC3E}">
        <p14:creationId xmlns:p14="http://schemas.microsoft.com/office/powerpoint/2010/main" val="393159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Manage your </a:t>
            </a:r>
            <a:r>
              <a:rPr lang="en-US" dirty="0" smtClean="0"/>
              <a:t>files: </a:t>
            </a:r>
            <a:r>
              <a:rPr lang="en-US" dirty="0"/>
              <a:t>Copy or move files</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347472" indent="-347472">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In </a:t>
            </a:r>
            <a:r>
              <a:rPr lang="en-US" sz="2000" dirty="0">
                <a:gradFill>
                  <a:gsLst>
                    <a:gs pos="1250">
                      <a:schemeClr val="bg2"/>
                    </a:gs>
                    <a:gs pos="100000">
                      <a:schemeClr val="bg2"/>
                    </a:gs>
                  </a:gsLst>
                  <a:lin ang="5400000" scaled="0"/>
                </a:gradFill>
              </a:rPr>
              <a:t>File Explorer, select the files you want to copy or move.</a:t>
            </a:r>
          </a:p>
          <a:p>
            <a:pPr marL="347472" indent="-347472">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Right-click </a:t>
            </a:r>
            <a:r>
              <a:rPr lang="en-US" sz="2000" dirty="0">
                <a:gradFill>
                  <a:gsLst>
                    <a:gs pos="1250">
                      <a:schemeClr val="bg2"/>
                    </a:gs>
                    <a:gs pos="100000">
                      <a:schemeClr val="bg2"/>
                    </a:gs>
                  </a:gsLst>
                  <a:lin ang="5400000" scaled="0"/>
                </a:gradFill>
              </a:rPr>
              <a:t>the files and drag them to your </a:t>
            </a:r>
            <a:r>
              <a:rPr lang="en-US" sz="2000" b="1" dirty="0">
                <a:gradFill>
                  <a:gsLst>
                    <a:gs pos="1250">
                      <a:schemeClr val="bg2"/>
                    </a:gs>
                    <a:gs pos="100000">
                      <a:schemeClr val="bg2"/>
                    </a:gs>
                  </a:gsLst>
                  <a:lin ang="5400000" scaled="0"/>
                </a:gradFill>
              </a:rPr>
              <a:t>OneDrive - </a:t>
            </a:r>
            <a:r>
              <a:rPr lang="en-US" sz="2000" b="1" dirty="0" err="1">
                <a:gradFill>
                  <a:gsLst>
                    <a:gs pos="1250">
                      <a:schemeClr val="bg2"/>
                    </a:gs>
                    <a:gs pos="100000">
                      <a:schemeClr val="bg2"/>
                    </a:gs>
                  </a:gsLst>
                  <a:lin ang="5400000" scaled="0"/>
                </a:gradFill>
              </a:rPr>
              <a:t>YourCompanyName</a:t>
            </a:r>
            <a:r>
              <a:rPr lang="en-US" sz="2000" dirty="0">
                <a:gradFill>
                  <a:gsLst>
                    <a:gs pos="1250">
                      <a:schemeClr val="bg2"/>
                    </a:gs>
                    <a:gs pos="100000">
                      <a:schemeClr val="bg2"/>
                    </a:gs>
                  </a:gsLst>
                  <a:lin ang="5400000" scaled="0"/>
                </a:gradFill>
              </a:rPr>
              <a:t> folder or to another location.</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6" name="Picture 5" descr="Moving a file into OneDrive for Business from File"/>
          <p:cNvPicPr/>
          <p:nvPr/>
        </p:nvPicPr>
        <p:blipFill>
          <a:blip r:embed="rId3">
            <a:extLst>
              <a:ext uri="{28A0092B-C50C-407E-A947-70E740481C1C}">
                <a14:useLocalDpi xmlns:a14="http://schemas.microsoft.com/office/drawing/2010/main" val="0"/>
              </a:ext>
            </a:extLst>
          </a:blip>
          <a:srcRect/>
          <a:stretch>
            <a:fillRect/>
          </a:stretch>
        </p:blipFill>
        <p:spPr bwMode="auto">
          <a:xfrm>
            <a:off x="6111035" y="1506502"/>
            <a:ext cx="5053494" cy="4009395"/>
          </a:xfrm>
          <a:prstGeom prst="rect">
            <a:avLst/>
          </a:prstGeom>
          <a:noFill/>
          <a:ln>
            <a:noFill/>
          </a:ln>
        </p:spPr>
      </p:pic>
    </p:spTree>
    <p:extLst>
      <p:ext uri="{BB962C8B-B14F-4D97-AF65-F5344CB8AC3E}">
        <p14:creationId xmlns:p14="http://schemas.microsoft.com/office/powerpoint/2010/main" val="231175673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439674" y="228600"/>
            <a:ext cx="11228451" cy="747713"/>
          </a:xfrm>
        </p:spPr>
        <p:txBody>
          <a:bodyPr/>
          <a:lstStyle/>
          <a:p>
            <a:r>
              <a:rPr lang="en-US" dirty="0">
                <a:cs typeface="Segoe UI Light"/>
              </a:rPr>
              <a:t>Store, sync, and share your work files</a:t>
            </a:r>
            <a:endParaRPr lang="en-US" dirty="0"/>
          </a:p>
        </p:txBody>
      </p:sp>
      <p:sp>
        <p:nvSpPr>
          <p:cNvPr id="33" name="Rectangle 32">
            <a:hlinkClick r:id="rId3" action="ppaction://hlinksldjump"/>
          </p:cNvPr>
          <p:cNvSpPr/>
          <p:nvPr/>
        </p:nvSpPr>
        <p:spPr>
          <a:xfrm>
            <a:off x="528082"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Drag and drop files to OneDrive for Business</a:t>
            </a:r>
          </a:p>
        </p:txBody>
      </p:sp>
      <p:sp>
        <p:nvSpPr>
          <p:cNvPr id="34" name="Rectangle 33">
            <a:hlinkClick r:id="rId4" action="ppaction://hlinksldjump"/>
          </p:cNvPr>
          <p:cNvSpPr/>
          <p:nvPr/>
        </p:nvSpPr>
        <p:spPr>
          <a:xfrm>
            <a:off x="2534506"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See your files from other devices</a:t>
            </a:r>
          </a:p>
        </p:txBody>
      </p:sp>
      <p:sp>
        <p:nvSpPr>
          <p:cNvPr id="35" name="Rectangle 34">
            <a:hlinkClick r:id="rId5" action="ppaction://hlinksldjump"/>
          </p:cNvPr>
          <p:cNvSpPr/>
          <p:nvPr/>
        </p:nvSpPr>
        <p:spPr>
          <a:xfrm>
            <a:off x="4540930" y="18288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Save and open files</a:t>
            </a:r>
          </a:p>
        </p:txBody>
      </p:sp>
      <p:sp>
        <p:nvSpPr>
          <p:cNvPr id="36" name="Rectangle 35">
            <a:hlinkClick r:id="rId6" action="ppaction://hlinksldjump"/>
          </p:cNvPr>
          <p:cNvSpPr/>
          <p:nvPr/>
        </p:nvSpPr>
        <p:spPr>
          <a:xfrm>
            <a:off x="6547354" y="1828799"/>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Sync your files with your computer</a:t>
            </a:r>
          </a:p>
        </p:txBody>
      </p:sp>
      <p:sp>
        <p:nvSpPr>
          <p:cNvPr id="37" name="Rectangle 36">
            <a:hlinkClick r:id="rId7" action="ppaction://hlinksldjump"/>
          </p:cNvPr>
          <p:cNvSpPr/>
          <p:nvPr/>
        </p:nvSpPr>
        <p:spPr>
          <a:xfrm>
            <a:off x="528082" y="38862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Share files with others</a:t>
            </a:r>
          </a:p>
        </p:txBody>
      </p:sp>
      <p:sp>
        <p:nvSpPr>
          <p:cNvPr id="38" name="Rectangle 37">
            <a:hlinkClick r:id="rId8" action="ppaction://hlinksldjump"/>
          </p:cNvPr>
          <p:cNvSpPr/>
          <p:nvPr/>
        </p:nvSpPr>
        <p:spPr>
          <a:xfrm>
            <a:off x="2534506" y="3886200"/>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Work together at the same time</a:t>
            </a:r>
          </a:p>
        </p:txBody>
      </p:sp>
      <p:sp>
        <p:nvSpPr>
          <p:cNvPr id="41" name="Rectangle 40">
            <a:hlinkClick r:id="rId9" action="ppaction://hlinksldjump"/>
          </p:cNvPr>
          <p:cNvSpPr/>
          <p:nvPr/>
        </p:nvSpPr>
        <p:spPr>
          <a:xfrm>
            <a:off x="8557039" y="1828799"/>
            <a:ext cx="1886037" cy="1886037"/>
          </a:xfrm>
          <a:prstGeom prst="rect">
            <a:avLst/>
          </a:prstGeom>
          <a:solidFill>
            <a:srgbClr val="EB3C00"/>
          </a:solidFill>
          <a:ln>
            <a:noFill/>
          </a:ln>
        </p:spPr>
        <p:style>
          <a:lnRef idx="2">
            <a:schemeClr val="accent1">
              <a:shade val="50000"/>
            </a:schemeClr>
          </a:lnRef>
          <a:fillRef idx="1">
            <a:schemeClr val="accent1"/>
          </a:fillRef>
          <a:effectRef idx="0">
            <a:schemeClr val="accent1"/>
          </a:effectRef>
          <a:fontRef idx="minor">
            <a:schemeClr val="lt1"/>
          </a:fontRef>
        </p:style>
        <p:txBody>
          <a:bodyPr lIns="155448" tIns="137160" rIns="137160" rtlCol="0" anchor="t" anchorCtr="0"/>
          <a:lstStyle/>
          <a:p>
            <a:r>
              <a:rPr lang="en-US" dirty="0"/>
              <a:t>Manage your files in OneDrive for Business</a:t>
            </a:r>
          </a:p>
        </p:txBody>
      </p:sp>
      <p:sp>
        <p:nvSpPr>
          <p:cNvPr id="3" name="Rectangle 2"/>
          <p:cNvSpPr/>
          <p:nvPr/>
        </p:nvSpPr>
        <p:spPr>
          <a:xfrm>
            <a:off x="5970820" y="3244334"/>
            <a:ext cx="247184"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14883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Manage your </a:t>
            </a:r>
            <a:r>
              <a:rPr lang="en-US" dirty="0" smtClean="0"/>
              <a:t>files: Rename a file</a:t>
            </a: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347472"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Right-click </a:t>
            </a:r>
            <a:r>
              <a:rPr lang="en-US" sz="2000" dirty="0">
                <a:gradFill>
                  <a:gsLst>
                    <a:gs pos="1250">
                      <a:schemeClr val="bg2"/>
                    </a:gs>
                    <a:gs pos="100000">
                      <a:schemeClr val="bg2"/>
                    </a:gs>
                  </a:gsLst>
                  <a:lin ang="5400000" scaled="0"/>
                </a:gradFill>
              </a:rPr>
              <a:t>the file you want to rename in your </a:t>
            </a:r>
            <a:r>
              <a:rPr lang="en-US" sz="2000" b="1" dirty="0">
                <a:gradFill>
                  <a:gsLst>
                    <a:gs pos="1250">
                      <a:schemeClr val="bg2"/>
                    </a:gs>
                    <a:gs pos="100000">
                      <a:schemeClr val="bg2"/>
                    </a:gs>
                  </a:gsLst>
                  <a:lin ang="5400000" scaled="0"/>
                </a:gradFill>
              </a:rPr>
              <a:t>OneDrive - </a:t>
            </a:r>
            <a:r>
              <a:rPr lang="en-US" sz="2000" b="1" dirty="0" err="1">
                <a:gradFill>
                  <a:gsLst>
                    <a:gs pos="1250">
                      <a:schemeClr val="bg2"/>
                    </a:gs>
                    <a:gs pos="100000">
                      <a:schemeClr val="bg2"/>
                    </a:gs>
                  </a:gsLst>
                  <a:lin ang="5400000" scaled="0"/>
                </a:gradFill>
              </a:rPr>
              <a:t>YourCompanyName</a:t>
            </a:r>
            <a:r>
              <a:rPr lang="en-US" sz="2000" dirty="0">
                <a:gradFill>
                  <a:gsLst>
                    <a:gs pos="1250">
                      <a:schemeClr val="bg2"/>
                    </a:gs>
                    <a:gs pos="100000">
                      <a:schemeClr val="bg2"/>
                    </a:gs>
                  </a:gsLst>
                  <a:lin ang="5400000" scaled="0"/>
                </a:gradFill>
              </a:rPr>
              <a:t> folder.</a:t>
            </a:r>
          </a:p>
          <a:p>
            <a:pPr marL="347472"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a:t>
            </a:r>
            <a:r>
              <a:rPr lang="en-US" sz="2000" b="1" dirty="0">
                <a:gradFill>
                  <a:gsLst>
                    <a:gs pos="1250">
                      <a:schemeClr val="bg2"/>
                    </a:gs>
                    <a:gs pos="100000">
                      <a:schemeClr val="bg2"/>
                    </a:gs>
                  </a:gsLst>
                  <a:lin ang="5400000" scaled="0"/>
                </a:gradFill>
              </a:rPr>
              <a:t>Rename</a:t>
            </a:r>
            <a:r>
              <a:rPr lang="en-US" sz="2000" dirty="0">
                <a:gradFill>
                  <a:gsLst>
                    <a:gs pos="1250">
                      <a:schemeClr val="bg2"/>
                    </a:gs>
                    <a:gs pos="100000">
                      <a:schemeClr val="bg2"/>
                    </a:gs>
                  </a:gsLst>
                  <a:lin ang="5400000" scaled="0"/>
                </a:gradFill>
              </a:rPr>
              <a:t> on the shortcut menu.</a:t>
            </a:r>
          </a:p>
          <a:p>
            <a:pPr marL="347472"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Type </a:t>
            </a:r>
            <a:r>
              <a:rPr lang="en-US" sz="2000" dirty="0">
                <a:gradFill>
                  <a:gsLst>
                    <a:gs pos="1250">
                      <a:schemeClr val="bg2"/>
                    </a:gs>
                    <a:gs pos="100000">
                      <a:schemeClr val="bg2"/>
                    </a:gs>
                  </a:gsLst>
                  <a:lin ang="5400000" scaled="0"/>
                </a:gradFill>
              </a:rPr>
              <a:t>the new name for your file.</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4" name="Picture 3"/>
          <p:cNvPicPr>
            <a:picLocks noChangeAspect="1"/>
          </p:cNvPicPr>
          <p:nvPr/>
        </p:nvPicPr>
        <p:blipFill>
          <a:blip r:embed="rId3"/>
          <a:stretch>
            <a:fillRect/>
          </a:stretch>
        </p:blipFill>
        <p:spPr>
          <a:xfrm>
            <a:off x="6093617" y="1521250"/>
            <a:ext cx="3764485" cy="4713196"/>
          </a:xfrm>
          <a:prstGeom prst="rect">
            <a:avLst/>
          </a:prstGeom>
        </p:spPr>
      </p:pic>
    </p:spTree>
    <p:extLst>
      <p:ext uri="{BB962C8B-B14F-4D97-AF65-F5344CB8AC3E}">
        <p14:creationId xmlns:p14="http://schemas.microsoft.com/office/powerpoint/2010/main" val="12800503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Manage your </a:t>
            </a:r>
            <a:r>
              <a:rPr lang="en-US" dirty="0" smtClean="0"/>
              <a:t>files: Delete a file</a:t>
            </a: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Select the file you want to delete in your </a:t>
            </a:r>
            <a:r>
              <a:rPr lang="en-US" sz="2000" b="1" dirty="0" smtClean="0">
                <a:gradFill>
                  <a:gsLst>
                    <a:gs pos="1250">
                      <a:schemeClr val="bg2"/>
                    </a:gs>
                    <a:gs pos="100000">
                      <a:schemeClr val="bg2"/>
                    </a:gs>
                  </a:gsLst>
                  <a:lin ang="5400000" scaled="0"/>
                </a:gradFill>
              </a:rPr>
              <a:t>OneDrive - </a:t>
            </a:r>
            <a:r>
              <a:rPr lang="en-US" sz="2000" b="1" dirty="0" err="1" smtClean="0">
                <a:gradFill>
                  <a:gsLst>
                    <a:gs pos="1250">
                      <a:schemeClr val="bg2"/>
                    </a:gs>
                    <a:gs pos="100000">
                      <a:schemeClr val="bg2"/>
                    </a:gs>
                  </a:gsLst>
                  <a:lin ang="5400000" scaled="0"/>
                </a:gradFill>
              </a:rPr>
              <a:t>YourCompanyName</a:t>
            </a:r>
            <a:r>
              <a:rPr lang="en-US" sz="2000" b="1" dirty="0" smtClean="0">
                <a:gradFill>
                  <a:gsLst>
                    <a:gs pos="1250">
                      <a:schemeClr val="bg2"/>
                    </a:gs>
                    <a:gs pos="100000">
                      <a:schemeClr val="bg2"/>
                    </a:gs>
                  </a:gsLst>
                  <a:lin ang="5400000" scaled="0"/>
                </a:gradFill>
              </a:rPr>
              <a:t> </a:t>
            </a:r>
            <a:r>
              <a:rPr lang="en-US" sz="2000" dirty="0" smtClean="0">
                <a:gradFill>
                  <a:gsLst>
                    <a:gs pos="1250">
                      <a:schemeClr val="bg2"/>
                    </a:gs>
                    <a:gs pos="100000">
                      <a:schemeClr val="bg2"/>
                    </a:gs>
                  </a:gsLst>
                  <a:lin ang="5400000" scaled="0"/>
                </a:gradFill>
              </a:rPr>
              <a:t>folder.</a:t>
            </a:r>
          </a:p>
          <a:p>
            <a:pPr marL="576263" lvl="1" indent="-3429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Press </a:t>
            </a:r>
            <a:r>
              <a:rPr lang="en-US" sz="2000" b="1" dirty="0">
                <a:gradFill>
                  <a:gsLst>
                    <a:gs pos="1250">
                      <a:schemeClr val="bg2"/>
                    </a:gs>
                    <a:gs pos="100000">
                      <a:schemeClr val="bg2"/>
                    </a:gs>
                  </a:gsLst>
                  <a:lin ang="5400000" scaled="0"/>
                </a:gradFill>
              </a:rPr>
              <a:t>Delete</a:t>
            </a:r>
            <a:r>
              <a:rPr lang="en-US" sz="2000" dirty="0">
                <a:gradFill>
                  <a:gsLst>
                    <a:gs pos="1250">
                      <a:schemeClr val="bg2"/>
                    </a:gs>
                    <a:gs pos="100000">
                      <a:schemeClr val="bg2"/>
                    </a:gs>
                  </a:gsLst>
                  <a:lin ang="5400000" scaled="0"/>
                </a:gradFill>
              </a:rPr>
              <a:t> on your keyboard.</a:t>
            </a:r>
          </a:p>
          <a:p>
            <a:pPr marL="576263" lvl="1" indent="-342900">
              <a:lnSpc>
                <a:spcPct val="90000"/>
              </a:lnSpc>
              <a:spcBef>
                <a:spcPts val="1200"/>
              </a:spcBef>
              <a:buClr>
                <a:schemeClr val="accent1"/>
              </a:buClr>
              <a:buSzPct val="90000"/>
              <a:buFont typeface="+mj-lt"/>
              <a:buAutoNum type="arabicPeriod"/>
              <a:defRPr/>
            </a:pPr>
            <a:endParaRPr lang="en-US" sz="2000" dirty="0" smtClean="0">
              <a:gradFill>
                <a:gsLst>
                  <a:gs pos="1250">
                    <a:schemeClr val="bg2"/>
                  </a:gs>
                  <a:gs pos="100000">
                    <a:schemeClr val="bg2"/>
                  </a:gs>
                </a:gsLst>
                <a:lin ang="5400000" scaled="0"/>
              </a:gradFill>
            </a:endParaRPr>
          </a:p>
          <a:p>
            <a:pPr marL="233363" lvl="1">
              <a:lnSpc>
                <a:spcPct val="90000"/>
              </a:lnSpc>
              <a:spcBef>
                <a:spcPts val="1200"/>
              </a:spcBef>
              <a:buClr>
                <a:schemeClr val="accent1"/>
              </a:buClr>
              <a:buSzPct val="90000"/>
              <a:defRPr/>
            </a:pPr>
            <a:r>
              <a:rPr lang="en-US" sz="2000" b="1" dirty="0" smtClean="0">
                <a:gradFill>
                  <a:gsLst>
                    <a:gs pos="1250">
                      <a:schemeClr val="bg2"/>
                    </a:gs>
                    <a:gs pos="100000">
                      <a:schemeClr val="bg2"/>
                    </a:gs>
                  </a:gsLst>
                  <a:lin ang="5400000" scaled="0"/>
                </a:gradFill>
              </a:rPr>
              <a:t>Tip: </a:t>
            </a:r>
            <a:r>
              <a:rPr lang="en-US" sz="2000" dirty="0" smtClean="0">
                <a:gradFill>
                  <a:gsLst>
                    <a:gs pos="1250">
                      <a:schemeClr val="bg2"/>
                    </a:gs>
                    <a:gs pos="100000">
                      <a:schemeClr val="bg2"/>
                    </a:gs>
                  </a:gsLst>
                  <a:lin ang="5400000" scaled="0"/>
                </a:gradFill>
              </a:rPr>
              <a:t>Remember</a:t>
            </a:r>
            <a:r>
              <a:rPr lang="en-US" sz="2000" dirty="0">
                <a:gradFill>
                  <a:gsLst>
                    <a:gs pos="1250">
                      <a:schemeClr val="bg2"/>
                    </a:gs>
                    <a:gs pos="100000">
                      <a:schemeClr val="bg2"/>
                    </a:gs>
                  </a:gsLst>
                  <a:lin ang="5400000" scaled="0"/>
                </a:gradFill>
              </a:rPr>
              <a:t>, any changes you make to a file in your OneDrive for Business folder apply to all devices, not just to this computer. The changes will sync to all your other devices. </a:t>
            </a:r>
            <a:endParaRPr lang="en-US" sz="2000"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4" name="Picture 3"/>
          <p:cNvPicPr>
            <a:picLocks noChangeAspect="1"/>
          </p:cNvPicPr>
          <p:nvPr/>
        </p:nvPicPr>
        <p:blipFill>
          <a:blip r:embed="rId3"/>
          <a:stretch>
            <a:fillRect/>
          </a:stretch>
        </p:blipFill>
        <p:spPr>
          <a:xfrm>
            <a:off x="6093617" y="1491754"/>
            <a:ext cx="3764485" cy="4713196"/>
          </a:xfrm>
          <a:prstGeom prst="rect">
            <a:avLst/>
          </a:prstGeom>
        </p:spPr>
      </p:pic>
    </p:spTree>
    <p:extLst>
      <p:ext uri="{BB962C8B-B14F-4D97-AF65-F5344CB8AC3E}">
        <p14:creationId xmlns:p14="http://schemas.microsoft.com/office/powerpoint/2010/main" val="143582876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Share files with others</a:t>
            </a:r>
          </a:p>
          <a:p>
            <a:endParaRPr lang="en-US" dirty="0"/>
          </a:p>
        </p:txBody>
      </p:sp>
      <p:sp>
        <p:nvSpPr>
          <p:cNvPr id="6" name="Content Placeholder 5"/>
          <p:cNvSpPr>
            <a:spLocks noGrp="1"/>
          </p:cNvSpPr>
          <p:nvPr>
            <p:ph sz="quarter" idx="4"/>
          </p:nvPr>
        </p:nvSpPr>
        <p:spPr>
          <a:xfrm>
            <a:off x="520699" y="3730705"/>
            <a:ext cx="9449778" cy="2714250"/>
          </a:xfrm>
        </p:spPr>
        <p:txBody>
          <a:bodyPr/>
          <a:lstStyle/>
          <a:p>
            <a:r>
              <a:rPr lang="en-US" dirty="0"/>
              <a:t>When you store your files in OneDrive for Business, you can share with others from any device by going to your Office 365 </a:t>
            </a:r>
            <a:r>
              <a:rPr lang="en-US" dirty="0" smtClean="0"/>
              <a:t>site. </a:t>
            </a:r>
            <a:r>
              <a:rPr lang="en-US" dirty="0"/>
              <a:t>Or you can share </a:t>
            </a:r>
            <a:r>
              <a:rPr lang="en-US" dirty="0" smtClean="0"/>
              <a:t>right </a:t>
            </a:r>
            <a:r>
              <a:rPr lang="en-US" dirty="0"/>
              <a:t>from </a:t>
            </a:r>
            <a:r>
              <a:rPr lang="en-US" dirty="0" smtClean="0"/>
              <a:t>Office </a:t>
            </a:r>
            <a:r>
              <a:rPr lang="en-US" dirty="0"/>
              <a:t>without even going to Office 365 in a separate window. Whichever way you </a:t>
            </a:r>
            <a:r>
              <a:rPr lang="en-US" dirty="0" smtClean="0"/>
              <a:t>share </a:t>
            </a:r>
            <a:r>
              <a:rPr lang="en-US" dirty="0"/>
              <a:t>Office files, you can work with others at the same time they work </a:t>
            </a:r>
            <a:r>
              <a:rPr lang="en-US" dirty="0" smtClean="0"/>
              <a:t>and </a:t>
            </a:r>
            <a:r>
              <a:rPr lang="en-US" dirty="0"/>
              <a:t>see </a:t>
            </a:r>
            <a:r>
              <a:rPr lang="en-US" dirty="0" smtClean="0"/>
              <a:t>changes as people </a:t>
            </a:r>
            <a:r>
              <a:rPr lang="en-US" dirty="0"/>
              <a:t>make </a:t>
            </a:r>
            <a:r>
              <a:rPr lang="en-US" dirty="0" smtClean="0"/>
              <a:t>them.</a:t>
            </a:r>
          </a:p>
          <a:p>
            <a:r>
              <a:rPr lang="en-US" dirty="0"/>
              <a:t>In this module, you’ll learn how to:</a:t>
            </a:r>
          </a:p>
          <a:p>
            <a:pPr marL="342900" indent="-342900">
              <a:buClr>
                <a:srgbClr val="FF0000"/>
              </a:buClr>
              <a:buFont typeface="Arial" panose="020B0604020202020204" pitchFamily="34" charset="0"/>
              <a:buChar char="•"/>
            </a:pPr>
            <a:r>
              <a:rPr lang="en-US" dirty="0" smtClean="0"/>
              <a:t>Share a file with everyone from a site</a:t>
            </a:r>
          </a:p>
          <a:p>
            <a:pPr marL="342900" indent="-342900">
              <a:buClr>
                <a:srgbClr val="FF0000"/>
              </a:buClr>
              <a:buFont typeface="Arial" panose="020B0604020202020204" pitchFamily="34" charset="0"/>
              <a:buChar char="•"/>
            </a:pPr>
            <a:r>
              <a:rPr lang="en-US" dirty="0" smtClean="0"/>
              <a:t>Share a file with individuals from a site</a:t>
            </a:r>
          </a:p>
          <a:p>
            <a:pPr marL="342900" indent="-342900">
              <a:buClr>
                <a:srgbClr val="FF0000"/>
              </a:buClr>
              <a:buFont typeface="Arial" panose="020B0604020202020204" pitchFamily="34" charset="0"/>
              <a:buChar char="•"/>
            </a:pPr>
            <a:r>
              <a:rPr lang="en-US" dirty="0" smtClean="0"/>
              <a:t>Share a file from an Office desktop </a:t>
            </a:r>
          </a:p>
          <a:p>
            <a:endParaRPr lang="en-US" dirty="0"/>
          </a:p>
        </p:txBody>
      </p:sp>
    </p:spTree>
    <p:extLst>
      <p:ext uri="{BB962C8B-B14F-4D97-AF65-F5344CB8AC3E}">
        <p14:creationId xmlns:p14="http://schemas.microsoft.com/office/powerpoint/2010/main" val="11038269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Share </a:t>
            </a:r>
            <a:r>
              <a:rPr lang="en-US" dirty="0" smtClean="0"/>
              <a:t>a </a:t>
            </a:r>
            <a:r>
              <a:rPr lang="en-US" dirty="0"/>
              <a:t>file </a:t>
            </a:r>
            <a:r>
              <a:rPr lang="en-US" dirty="0" smtClean="0"/>
              <a:t>with everyone from a site</a:t>
            </a:r>
            <a:r>
              <a:rPr lang="en-US" dirty="0"/>
              <a:t/>
            </a:r>
            <a:br>
              <a:rPr lang="en-US" dirty="0"/>
            </a:b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dirty="0">
                <a:gradFill>
                  <a:gsLst>
                    <a:gs pos="1250">
                      <a:schemeClr val="bg2"/>
                    </a:gs>
                    <a:gs pos="100000">
                      <a:schemeClr val="bg2"/>
                    </a:gs>
                  </a:gsLst>
                  <a:lin ang="5400000" scaled="0"/>
                </a:gradFill>
              </a:rPr>
              <a:t>At the top of any page in Office 365, select </a:t>
            </a:r>
            <a:r>
              <a:rPr lang="en-US" b="1" dirty="0">
                <a:gradFill>
                  <a:gsLst>
                    <a:gs pos="1250">
                      <a:schemeClr val="bg2"/>
                    </a:gs>
                    <a:gs pos="100000">
                      <a:schemeClr val="bg2"/>
                    </a:gs>
                  </a:gsLst>
                  <a:lin ang="5400000" scaled="0"/>
                </a:gradFill>
              </a:rPr>
              <a:t>OneDrive</a:t>
            </a:r>
            <a:r>
              <a:rPr lang="en-US" dirty="0">
                <a:gradFill>
                  <a:gsLst>
                    <a:gs pos="1250">
                      <a:schemeClr val="bg2"/>
                    </a:gs>
                    <a:gs pos="100000">
                      <a:schemeClr val="bg2"/>
                    </a:gs>
                  </a:gsLst>
                  <a:lin ang="5400000" scaled="0"/>
                </a:gradFill>
              </a:rPr>
              <a:t>. Or select       , and then select </a:t>
            </a:r>
            <a:r>
              <a:rPr lang="en-US" b="1" dirty="0">
                <a:gradFill>
                  <a:gsLst>
                    <a:gs pos="1250">
                      <a:schemeClr val="bg2"/>
                    </a:gs>
                    <a:gs pos="100000">
                      <a:schemeClr val="bg2"/>
                    </a:gs>
                  </a:gsLst>
                  <a:lin ang="5400000" scaled="0"/>
                </a:gradFill>
              </a:rPr>
              <a:t>OneDrive</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Drag </a:t>
            </a:r>
            <a:r>
              <a:rPr lang="en-US" dirty="0">
                <a:gradFill>
                  <a:gsLst>
                    <a:gs pos="1250">
                      <a:schemeClr val="bg2"/>
                    </a:gs>
                    <a:gs pos="100000">
                      <a:schemeClr val="bg2"/>
                    </a:gs>
                  </a:gsLst>
                  <a:lin ang="5400000" scaled="0"/>
                </a:gradFill>
              </a:rPr>
              <a:t>the files into your </a:t>
            </a:r>
            <a:r>
              <a:rPr lang="en-US" b="1" dirty="0">
                <a:gradFill>
                  <a:gsLst>
                    <a:gs pos="1250">
                      <a:schemeClr val="bg2"/>
                    </a:gs>
                    <a:gs pos="100000">
                      <a:schemeClr val="bg2"/>
                    </a:gs>
                  </a:gsLst>
                  <a:lin ang="5400000" scaled="0"/>
                </a:gradFill>
              </a:rPr>
              <a:t>Shared with Everyone </a:t>
            </a:r>
            <a:r>
              <a:rPr lang="en-US" dirty="0">
                <a:gradFill>
                  <a:gsLst>
                    <a:gs pos="1250">
                      <a:schemeClr val="bg2"/>
                    </a:gs>
                    <a:gs pos="100000">
                      <a:schemeClr val="bg2"/>
                    </a:gs>
                  </a:gsLst>
                  <a:lin ang="5400000" scaled="0"/>
                </a:gradFill>
              </a:rPr>
              <a:t>folder. </a:t>
            </a:r>
          </a:p>
          <a:p>
            <a:pPr marL="233363" lvl="1">
              <a:lnSpc>
                <a:spcPct val="90000"/>
              </a:lnSpc>
              <a:spcBef>
                <a:spcPts val="1200"/>
              </a:spcBef>
              <a:buClr>
                <a:schemeClr val="accent1"/>
              </a:buClr>
              <a:buSzPct val="90000"/>
              <a:defRPr/>
            </a:pPr>
            <a:r>
              <a:rPr lang="en-US" dirty="0" smtClean="0">
                <a:gradFill>
                  <a:gsLst>
                    <a:gs pos="1250">
                      <a:schemeClr val="bg2"/>
                    </a:gs>
                    <a:gs pos="100000">
                      <a:schemeClr val="bg2"/>
                    </a:gs>
                  </a:gsLst>
                  <a:lin ang="5400000" scaled="0"/>
                </a:gradFill>
              </a:rPr>
              <a:t>Or </a:t>
            </a:r>
            <a:r>
              <a:rPr lang="en-US" dirty="0">
                <a:gradFill>
                  <a:gsLst>
                    <a:gs pos="1250">
                      <a:schemeClr val="bg2"/>
                    </a:gs>
                    <a:gs pos="100000">
                      <a:schemeClr val="bg2"/>
                    </a:gs>
                  </a:gsLst>
                  <a:lin ang="5400000" scaled="0"/>
                </a:gradFill>
              </a:rPr>
              <a:t>if you already have the </a:t>
            </a:r>
            <a:r>
              <a:rPr lang="en-US" b="1" dirty="0">
                <a:gradFill>
                  <a:gsLst>
                    <a:gs pos="1250">
                      <a:schemeClr val="bg2"/>
                    </a:gs>
                    <a:gs pos="100000">
                      <a:schemeClr val="bg2"/>
                    </a:gs>
                  </a:gsLst>
                  <a:lin ang="5400000" scaled="0"/>
                </a:gradFill>
              </a:rPr>
              <a:t>Share</a:t>
            </a:r>
            <a:r>
              <a:rPr lang="en-US" dirty="0">
                <a:gradFill>
                  <a:gsLst>
                    <a:gs pos="1250">
                      <a:schemeClr val="bg2"/>
                    </a:gs>
                    <a:gs pos="100000">
                      <a:schemeClr val="bg2"/>
                    </a:gs>
                  </a:gsLst>
                  <a:lin ang="5400000" scaled="0"/>
                </a:gradFill>
              </a:rPr>
              <a:t> window open (as in step 2 above), type </a:t>
            </a:r>
            <a:r>
              <a:rPr lang="en-US" b="1" dirty="0">
                <a:gradFill>
                  <a:gsLst>
                    <a:gs pos="1250">
                      <a:schemeClr val="bg2"/>
                    </a:gs>
                    <a:gs pos="100000">
                      <a:schemeClr val="bg2"/>
                    </a:gs>
                  </a:gsLst>
                  <a:lin ang="5400000" scaled="0"/>
                </a:gradFill>
              </a:rPr>
              <a:t>Everyone</a:t>
            </a:r>
            <a:r>
              <a:rPr lang="en-US" dirty="0">
                <a:gradFill>
                  <a:gsLst>
                    <a:gs pos="1250">
                      <a:schemeClr val="bg2"/>
                    </a:gs>
                    <a:gs pos="100000">
                      <a:schemeClr val="bg2"/>
                    </a:gs>
                  </a:gsLst>
                  <a:lin ang="5400000" scaled="0"/>
                </a:gradFill>
              </a:rPr>
              <a:t> instead of the name of a person.</a:t>
            </a: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7" name="Picture 6" descr="app launcher"/>
          <p:cNvPicPr/>
          <p:nvPr/>
        </p:nvPicPr>
        <p:blipFill>
          <a:blip r:embed="rId3">
            <a:extLst>
              <a:ext uri="{28A0092B-C50C-407E-A947-70E740481C1C}">
                <a14:useLocalDpi xmlns:a14="http://schemas.microsoft.com/office/drawing/2010/main" val="0"/>
              </a:ext>
            </a:extLst>
          </a:blip>
          <a:srcRect/>
          <a:stretch>
            <a:fillRect/>
          </a:stretch>
        </p:blipFill>
        <p:spPr bwMode="auto">
          <a:xfrm>
            <a:off x="3145650" y="1695052"/>
            <a:ext cx="378444" cy="325750"/>
          </a:xfrm>
          <a:prstGeom prst="rect">
            <a:avLst/>
          </a:prstGeom>
          <a:noFill/>
          <a:ln>
            <a:noFill/>
          </a:ln>
        </p:spPr>
      </p:pic>
      <p:pic>
        <p:nvPicPr>
          <p:cNvPr id="8" name="Picture 7" descr="Select OneDrive"/>
          <p:cNvPicPr/>
          <p:nvPr/>
        </p:nvPicPr>
        <p:blipFill>
          <a:blip r:embed="rId4">
            <a:extLst>
              <a:ext uri="{28A0092B-C50C-407E-A947-70E740481C1C}">
                <a14:useLocalDpi xmlns:a14="http://schemas.microsoft.com/office/drawing/2010/main" val="0"/>
              </a:ext>
            </a:extLst>
          </a:blip>
          <a:srcRect/>
          <a:stretch>
            <a:fillRect/>
          </a:stretch>
        </p:blipFill>
        <p:spPr bwMode="auto">
          <a:xfrm>
            <a:off x="6159549" y="1433051"/>
            <a:ext cx="5238115" cy="1696720"/>
          </a:xfrm>
          <a:prstGeom prst="rect">
            <a:avLst/>
          </a:prstGeom>
          <a:noFill/>
          <a:ln>
            <a:noFill/>
          </a:ln>
        </p:spPr>
      </p:pic>
      <p:pic>
        <p:nvPicPr>
          <p:cNvPr id="4" name="Picture 3"/>
          <p:cNvPicPr>
            <a:picLocks noChangeAspect="1"/>
          </p:cNvPicPr>
          <p:nvPr/>
        </p:nvPicPr>
        <p:blipFill>
          <a:blip r:embed="rId5"/>
          <a:stretch>
            <a:fillRect/>
          </a:stretch>
        </p:blipFill>
        <p:spPr>
          <a:xfrm>
            <a:off x="6220512" y="3580471"/>
            <a:ext cx="5136441" cy="2807125"/>
          </a:xfrm>
          <a:prstGeom prst="rect">
            <a:avLst/>
          </a:prstGeom>
        </p:spPr>
      </p:pic>
    </p:spTree>
    <p:extLst>
      <p:ext uri="{BB962C8B-B14F-4D97-AF65-F5344CB8AC3E}">
        <p14:creationId xmlns:p14="http://schemas.microsoft.com/office/powerpoint/2010/main" val="132705402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Share </a:t>
            </a:r>
            <a:r>
              <a:rPr lang="en-US" dirty="0" smtClean="0"/>
              <a:t>a </a:t>
            </a:r>
            <a:r>
              <a:rPr lang="en-US" dirty="0"/>
              <a:t>file </a:t>
            </a:r>
            <a:r>
              <a:rPr lang="en-US" dirty="0" smtClean="0"/>
              <a:t>with individuals from a site</a:t>
            </a:r>
            <a:r>
              <a:rPr lang="en-US" dirty="0"/>
              <a:t/>
            </a:r>
            <a:br>
              <a:rPr lang="en-US" dirty="0"/>
            </a:b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dirty="0">
                <a:gradFill>
                  <a:gsLst>
                    <a:gs pos="1250">
                      <a:schemeClr val="bg2"/>
                    </a:gs>
                    <a:gs pos="100000">
                      <a:schemeClr val="bg2"/>
                    </a:gs>
                  </a:gsLst>
                  <a:lin ang="5400000" scaled="0"/>
                </a:gradFill>
              </a:rPr>
              <a:t>At the top of any page in Office 365, select </a:t>
            </a:r>
            <a:r>
              <a:rPr lang="en-US" b="1" dirty="0">
                <a:gradFill>
                  <a:gsLst>
                    <a:gs pos="1250">
                      <a:schemeClr val="bg2"/>
                    </a:gs>
                    <a:gs pos="100000">
                      <a:schemeClr val="bg2"/>
                    </a:gs>
                  </a:gsLst>
                  <a:lin ang="5400000" scaled="0"/>
                </a:gradFill>
              </a:rPr>
              <a:t>OneDrive</a:t>
            </a:r>
            <a:r>
              <a:rPr lang="en-US" dirty="0">
                <a:gradFill>
                  <a:gsLst>
                    <a:gs pos="1250">
                      <a:schemeClr val="bg2"/>
                    </a:gs>
                    <a:gs pos="100000">
                      <a:schemeClr val="bg2"/>
                    </a:gs>
                  </a:gsLst>
                  <a:lin ang="5400000" scaled="0"/>
                </a:gradFill>
              </a:rPr>
              <a:t>. Or select       , and then select </a:t>
            </a:r>
            <a:r>
              <a:rPr lang="en-US" b="1" dirty="0">
                <a:gradFill>
                  <a:gsLst>
                    <a:gs pos="1250">
                      <a:schemeClr val="bg2"/>
                    </a:gs>
                    <a:gs pos="100000">
                      <a:schemeClr val="bg2"/>
                    </a:gs>
                  </a:gsLst>
                  <a:lin ang="5400000" scaled="0"/>
                </a:gradFill>
              </a:rPr>
              <a:t>OneDrive</a:t>
            </a:r>
            <a:r>
              <a:rPr lang="en-US" dirty="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Select </a:t>
            </a:r>
            <a:r>
              <a:rPr lang="en-US" dirty="0">
                <a:gradFill>
                  <a:gsLst>
                    <a:gs pos="1250">
                      <a:schemeClr val="bg2"/>
                    </a:gs>
                    <a:gs pos="100000">
                      <a:schemeClr val="bg2"/>
                    </a:gs>
                  </a:gsLst>
                  <a:lin ang="5400000" scaled="0"/>
                </a:gradFill>
              </a:rPr>
              <a:t>the file you want to share, and then select </a:t>
            </a:r>
            <a:r>
              <a:rPr lang="en-US" b="1" dirty="0" smtClean="0">
                <a:gradFill>
                  <a:gsLst>
                    <a:gs pos="1250">
                      <a:schemeClr val="bg2"/>
                    </a:gs>
                    <a:gs pos="100000">
                      <a:schemeClr val="bg2"/>
                    </a:gs>
                  </a:gsLst>
                  <a:lin ang="5400000" scaled="0"/>
                </a:gradFill>
              </a:rPr>
              <a:t>Share</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7" name="Picture 6" descr="app launcher"/>
          <p:cNvPicPr/>
          <p:nvPr/>
        </p:nvPicPr>
        <p:blipFill>
          <a:blip r:embed="rId3">
            <a:extLst>
              <a:ext uri="{28A0092B-C50C-407E-A947-70E740481C1C}">
                <a14:useLocalDpi xmlns:a14="http://schemas.microsoft.com/office/drawing/2010/main" val="0"/>
              </a:ext>
            </a:extLst>
          </a:blip>
          <a:srcRect/>
          <a:stretch>
            <a:fillRect/>
          </a:stretch>
        </p:blipFill>
        <p:spPr bwMode="auto">
          <a:xfrm>
            <a:off x="3145650" y="1695052"/>
            <a:ext cx="378444" cy="325750"/>
          </a:xfrm>
          <a:prstGeom prst="rect">
            <a:avLst/>
          </a:prstGeom>
          <a:noFill/>
          <a:ln>
            <a:noFill/>
          </a:ln>
        </p:spPr>
      </p:pic>
      <p:pic>
        <p:nvPicPr>
          <p:cNvPr id="8" name="Picture 7" descr="Select OneDrive"/>
          <p:cNvPicPr/>
          <p:nvPr/>
        </p:nvPicPr>
        <p:blipFill>
          <a:blip r:embed="rId4">
            <a:extLst>
              <a:ext uri="{28A0092B-C50C-407E-A947-70E740481C1C}">
                <a14:useLocalDpi xmlns:a14="http://schemas.microsoft.com/office/drawing/2010/main" val="0"/>
              </a:ext>
            </a:extLst>
          </a:blip>
          <a:srcRect/>
          <a:stretch>
            <a:fillRect/>
          </a:stretch>
        </p:blipFill>
        <p:spPr bwMode="auto">
          <a:xfrm>
            <a:off x="6159549" y="1447799"/>
            <a:ext cx="5238115" cy="1696720"/>
          </a:xfrm>
          <a:prstGeom prst="rect">
            <a:avLst/>
          </a:prstGeom>
          <a:noFill/>
          <a:ln>
            <a:noFill/>
          </a:ln>
        </p:spPr>
      </p:pic>
      <p:pic>
        <p:nvPicPr>
          <p:cNvPr id="9" name="Picture 8" descr="Sharing a file from your OneDrive for Business lib"/>
          <p:cNvPicPr/>
          <p:nvPr/>
        </p:nvPicPr>
        <p:blipFill>
          <a:blip r:embed="rId5">
            <a:extLst>
              <a:ext uri="{28A0092B-C50C-407E-A947-70E740481C1C}">
                <a14:useLocalDpi xmlns:a14="http://schemas.microsoft.com/office/drawing/2010/main" val="0"/>
              </a:ext>
            </a:extLst>
          </a:blip>
          <a:srcRect/>
          <a:stretch>
            <a:fillRect/>
          </a:stretch>
        </p:blipFill>
        <p:spPr bwMode="auto">
          <a:xfrm>
            <a:off x="6203793" y="3583794"/>
            <a:ext cx="5238115" cy="2541141"/>
          </a:xfrm>
          <a:prstGeom prst="rect">
            <a:avLst/>
          </a:prstGeom>
          <a:noFill/>
          <a:ln>
            <a:noFill/>
          </a:ln>
        </p:spPr>
      </p:pic>
    </p:spTree>
    <p:extLst>
      <p:ext uri="{BB962C8B-B14F-4D97-AF65-F5344CB8AC3E}">
        <p14:creationId xmlns:p14="http://schemas.microsoft.com/office/powerpoint/2010/main" val="23344478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Share </a:t>
            </a:r>
            <a:r>
              <a:rPr lang="en-US" dirty="0" smtClean="0"/>
              <a:t>a </a:t>
            </a:r>
            <a:r>
              <a:rPr lang="en-US" dirty="0"/>
              <a:t>file </a:t>
            </a:r>
            <a:r>
              <a:rPr lang="en-US" dirty="0" smtClean="0"/>
              <a:t>with individuals from </a:t>
            </a:r>
            <a:r>
              <a:rPr lang="en-US" dirty="0"/>
              <a:t>a site</a:t>
            </a:r>
            <a:br>
              <a:rPr lang="en-US" dirty="0"/>
            </a:br>
            <a:r>
              <a:rPr lang="en-US" dirty="0"/>
              <a:t/>
            </a:r>
            <a:br>
              <a:rPr lang="en-US" dirty="0"/>
            </a:br>
            <a:endParaRPr lang="en-US" dirty="0"/>
          </a:p>
        </p:txBody>
      </p:sp>
      <p:sp>
        <p:nvSpPr>
          <p:cNvPr id="16" name="Content Placeholder 3"/>
          <p:cNvSpPr txBox="1">
            <a:spLocks/>
          </p:cNvSpPr>
          <p:nvPr/>
        </p:nvSpPr>
        <p:spPr bwMode="auto">
          <a:xfrm>
            <a:off x="519112" y="1462258"/>
            <a:ext cx="5305331" cy="495175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In </a:t>
            </a:r>
            <a:r>
              <a:rPr lang="en-US" dirty="0">
                <a:gradFill>
                  <a:gsLst>
                    <a:gs pos="1250">
                      <a:schemeClr val="bg2"/>
                    </a:gs>
                    <a:gs pos="100000">
                      <a:schemeClr val="bg2"/>
                    </a:gs>
                  </a:gsLst>
                  <a:lin ang="5400000" scaled="0"/>
                </a:gradFill>
              </a:rPr>
              <a:t>the </a:t>
            </a:r>
            <a:r>
              <a:rPr lang="en-US" b="1" dirty="0">
                <a:gradFill>
                  <a:gsLst>
                    <a:gs pos="1250">
                      <a:schemeClr val="bg2"/>
                    </a:gs>
                    <a:gs pos="100000">
                      <a:schemeClr val="bg2"/>
                    </a:gs>
                  </a:gsLst>
                  <a:lin ang="5400000" scaled="0"/>
                </a:gradFill>
              </a:rPr>
              <a:t>Share</a:t>
            </a:r>
            <a:r>
              <a:rPr lang="en-US" dirty="0">
                <a:gradFill>
                  <a:gsLst>
                    <a:gs pos="1250">
                      <a:schemeClr val="bg2"/>
                    </a:gs>
                    <a:gs pos="100000">
                      <a:schemeClr val="bg2"/>
                    </a:gs>
                  </a:gsLst>
                  <a:lin ang="5400000" scaled="0"/>
                </a:gradFill>
              </a:rPr>
              <a:t> window, type the name of each person you want to share the file with. As you type each name, suggestions appear that match your contacts. When you see the name you want, select it to add it to the invitation list</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Select </a:t>
            </a:r>
            <a:r>
              <a:rPr lang="en-US" dirty="0">
                <a:gradFill>
                  <a:gsLst>
                    <a:gs pos="1250">
                      <a:schemeClr val="bg2"/>
                    </a:gs>
                    <a:gs pos="100000">
                      <a:schemeClr val="bg2"/>
                    </a:gs>
                  </a:gsLst>
                  <a:lin ang="5400000" scaled="0"/>
                </a:gradFill>
              </a:rPr>
              <a:t>the permission in the list that you want to grant people</a:t>
            </a:r>
            <a:r>
              <a:rPr lang="en-US" dirty="0" smtClean="0">
                <a:gradFill>
                  <a:gsLst>
                    <a:gs pos="1250">
                      <a:schemeClr val="bg2"/>
                    </a:gs>
                    <a:gs pos="100000">
                      <a:schemeClr val="bg2"/>
                    </a:gs>
                  </a:gsLst>
                  <a:lin ang="5400000" scaled="0"/>
                </a:gradFill>
              </a:rPr>
              <a:t>. You </a:t>
            </a:r>
            <a:r>
              <a:rPr lang="en-US" dirty="0">
                <a:gradFill>
                  <a:gsLst>
                    <a:gs pos="1250">
                      <a:schemeClr val="bg2"/>
                    </a:gs>
                    <a:gs pos="100000">
                      <a:schemeClr val="bg2"/>
                    </a:gs>
                  </a:gsLst>
                  <a:lin ang="5400000" scaled="0"/>
                </a:gradFill>
              </a:rPr>
              <a:t>can change the permission later for any person</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 want, type a message to send to all the people you're inviting</a:t>
            </a:r>
            <a:r>
              <a:rPr lang="en-US" dirty="0" smtClean="0">
                <a:gradFill>
                  <a:gsLst>
                    <a:gs pos="1250">
                      <a:schemeClr val="bg2"/>
                    </a:gs>
                    <a:gs pos="100000">
                      <a:schemeClr val="bg2"/>
                    </a:gs>
                  </a:gsLst>
                  <a:lin ang="5400000" scaled="0"/>
                </a:gradFill>
              </a:rPr>
              <a:t>. The </a:t>
            </a:r>
            <a:r>
              <a:rPr lang="en-US" dirty="0">
                <a:gradFill>
                  <a:gsLst>
                    <a:gs pos="1250">
                      <a:schemeClr val="bg2"/>
                    </a:gs>
                    <a:gs pos="100000">
                      <a:schemeClr val="bg2"/>
                    </a:gs>
                  </a:gsLst>
                  <a:lin ang="5400000" scaled="0"/>
                </a:gradFill>
              </a:rPr>
              <a:t>email message invitees receive will include a link to the shared document</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 don't want to send an email to invitees, click </a:t>
            </a:r>
            <a:r>
              <a:rPr lang="en-US" b="1" dirty="0">
                <a:gradFill>
                  <a:gsLst>
                    <a:gs pos="1250">
                      <a:schemeClr val="bg2"/>
                    </a:gs>
                    <a:gs pos="100000">
                      <a:schemeClr val="bg2"/>
                    </a:gs>
                  </a:gsLst>
                  <a:lin ang="5400000" scaled="0"/>
                </a:gradFill>
              </a:rPr>
              <a:t>Show Options</a:t>
            </a:r>
            <a:r>
              <a:rPr lang="en-US" dirty="0">
                <a:gradFill>
                  <a:gsLst>
                    <a:gs pos="1250">
                      <a:schemeClr val="bg2"/>
                    </a:gs>
                    <a:gs pos="100000">
                      <a:schemeClr val="bg2"/>
                    </a:gs>
                  </a:gsLst>
                  <a:lin ang="5400000" scaled="0"/>
                </a:gradFill>
              </a:rPr>
              <a:t>, and then clear </a:t>
            </a:r>
            <a:r>
              <a:rPr lang="en-US" b="1" dirty="0">
                <a:gradFill>
                  <a:gsLst>
                    <a:gs pos="1250">
                      <a:schemeClr val="bg2"/>
                    </a:gs>
                    <a:gs pos="100000">
                      <a:schemeClr val="bg2"/>
                    </a:gs>
                  </a:gsLst>
                  <a:lin ang="5400000" scaled="0"/>
                </a:gradFill>
              </a:rPr>
              <a:t>Send an email invitation</a:t>
            </a:r>
            <a:r>
              <a:rPr lang="en-US" dirty="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Click </a:t>
            </a:r>
            <a:r>
              <a:rPr lang="en-US" b="1" dirty="0">
                <a:gradFill>
                  <a:gsLst>
                    <a:gs pos="1250">
                      <a:schemeClr val="bg2"/>
                    </a:gs>
                    <a:gs pos="100000">
                      <a:schemeClr val="bg2"/>
                    </a:gs>
                  </a:gsLst>
                  <a:lin ang="5400000" scaled="0"/>
                </a:gradFill>
              </a:rPr>
              <a:t>Share</a:t>
            </a:r>
            <a:r>
              <a:rPr lang="en-US" dirty="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10" name="Picture 9" descr="Typing a name in the Share Window to share a file"/>
          <p:cNvPicPr/>
          <p:nvPr/>
        </p:nvPicPr>
        <p:blipFill>
          <a:blip r:embed="rId3">
            <a:extLst>
              <a:ext uri="{28A0092B-C50C-407E-A947-70E740481C1C}">
                <a14:useLocalDpi xmlns:a14="http://schemas.microsoft.com/office/drawing/2010/main" val="0"/>
              </a:ext>
            </a:extLst>
          </a:blip>
          <a:srcRect/>
          <a:stretch>
            <a:fillRect/>
          </a:stretch>
        </p:blipFill>
        <p:spPr bwMode="auto">
          <a:xfrm>
            <a:off x="6093618" y="1462258"/>
            <a:ext cx="5730875" cy="3589020"/>
          </a:xfrm>
          <a:prstGeom prst="rect">
            <a:avLst/>
          </a:prstGeom>
          <a:noFill/>
          <a:ln>
            <a:noFill/>
          </a:ln>
        </p:spPr>
      </p:pic>
    </p:spTree>
    <p:extLst>
      <p:ext uri="{BB962C8B-B14F-4D97-AF65-F5344CB8AC3E}">
        <p14:creationId xmlns:p14="http://schemas.microsoft.com/office/powerpoint/2010/main" val="17500514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Share a file from an Office desktop app</a:t>
            </a:r>
            <a:br>
              <a:rPr lang="en-US" dirty="0"/>
            </a:br>
            <a:r>
              <a:rPr lang="en-US" dirty="0"/>
              <a:t/>
            </a:r>
            <a:br>
              <a:rPr lang="en-US" dirty="0"/>
            </a:br>
            <a:endParaRPr lang="en-US" dirty="0"/>
          </a:p>
        </p:txBody>
      </p:sp>
      <p:sp>
        <p:nvSpPr>
          <p:cNvPr id="16" name="Content Placeholder 3"/>
          <p:cNvSpPr txBox="1">
            <a:spLocks/>
          </p:cNvSpPr>
          <p:nvPr/>
        </p:nvSpPr>
        <p:spPr bwMode="auto">
          <a:xfrm>
            <a:off x="519112" y="1298895"/>
            <a:ext cx="5305331" cy="4951757"/>
          </a:xfrm>
          <a:prstGeom prst="rect">
            <a:avLst/>
          </a:prstGeom>
          <a:noFill/>
          <a:ln w="9525">
            <a:noFill/>
            <a:miter lim="800000"/>
            <a:headEnd/>
            <a:tailEnd/>
          </a:ln>
        </p:spPr>
        <p:txBody>
          <a:bodyPr lIns="0" tIns="0" rIns="0" bIns="0"/>
          <a:lstStyle/>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With </a:t>
            </a:r>
            <a:r>
              <a:rPr lang="en-US" dirty="0">
                <a:gradFill>
                  <a:gsLst>
                    <a:gs pos="1250">
                      <a:schemeClr val="bg2"/>
                    </a:gs>
                    <a:gs pos="100000">
                      <a:schemeClr val="bg2"/>
                    </a:gs>
                  </a:gsLst>
                  <a:lin ang="5400000" scaled="0"/>
                </a:gradFill>
              </a:rPr>
              <a:t>the file open </a:t>
            </a:r>
            <a:r>
              <a:rPr lang="en-US" dirty="0" smtClean="0">
                <a:gradFill>
                  <a:gsLst>
                    <a:gs pos="1250">
                      <a:schemeClr val="bg2"/>
                    </a:gs>
                    <a:gs pos="100000">
                      <a:schemeClr val="bg2"/>
                    </a:gs>
                  </a:gsLst>
                  <a:lin ang="5400000" scaled="0"/>
                </a:gradFill>
              </a:rPr>
              <a:t>in </a:t>
            </a:r>
            <a:r>
              <a:rPr lang="en-US" dirty="0">
                <a:gradFill>
                  <a:gsLst>
                    <a:gs pos="1250">
                      <a:schemeClr val="bg2"/>
                    </a:gs>
                    <a:gs pos="100000">
                      <a:schemeClr val="bg2"/>
                    </a:gs>
                  </a:gsLst>
                  <a:lin ang="5400000" scaled="0"/>
                </a:gradFill>
              </a:rPr>
              <a:t>Word, Excel, PowerPoint, or another Office app, click </a:t>
            </a:r>
            <a:r>
              <a:rPr lang="en-US" b="1" dirty="0">
                <a:gradFill>
                  <a:gsLst>
                    <a:gs pos="1250">
                      <a:schemeClr val="bg2"/>
                    </a:gs>
                    <a:gs pos="100000">
                      <a:schemeClr val="bg2"/>
                    </a:gs>
                  </a:gsLst>
                  <a:lin ang="5400000" scaled="0"/>
                </a:gradFill>
              </a:rPr>
              <a:t>File</a:t>
            </a:r>
            <a:r>
              <a:rPr lang="en-US" dirty="0">
                <a:gradFill>
                  <a:gsLst>
                    <a:gs pos="1250">
                      <a:schemeClr val="bg2"/>
                    </a:gs>
                    <a:gs pos="100000">
                      <a:schemeClr val="bg2"/>
                    </a:gs>
                  </a:gsLst>
                  <a:lin ang="5400000" scaled="0"/>
                </a:gradFill>
              </a:rPr>
              <a:t> &gt; </a:t>
            </a:r>
            <a:r>
              <a:rPr lang="en-US" b="1" dirty="0">
                <a:gradFill>
                  <a:gsLst>
                    <a:gs pos="1250">
                      <a:schemeClr val="bg2"/>
                    </a:gs>
                    <a:gs pos="100000">
                      <a:schemeClr val="bg2"/>
                    </a:gs>
                  </a:gsLst>
                  <a:lin ang="5400000" scaled="0"/>
                </a:gradFill>
              </a:rPr>
              <a:t>Share</a:t>
            </a:r>
            <a:r>
              <a:rPr lang="en-US" dirty="0">
                <a:gradFill>
                  <a:gsLst>
                    <a:gs pos="1250">
                      <a:schemeClr val="bg2"/>
                    </a:gs>
                    <a:gs pos="100000">
                      <a:schemeClr val="bg2"/>
                    </a:gs>
                  </a:gsLst>
                  <a:lin ang="5400000" scaled="0"/>
                </a:gradFill>
              </a:rPr>
              <a:t> &gt; </a:t>
            </a:r>
            <a:r>
              <a:rPr lang="en-US" b="1" dirty="0">
                <a:gradFill>
                  <a:gsLst>
                    <a:gs pos="1250">
                      <a:schemeClr val="bg2"/>
                    </a:gs>
                    <a:gs pos="100000">
                      <a:schemeClr val="bg2"/>
                    </a:gs>
                  </a:gsLst>
                  <a:lin ang="5400000" scaled="0"/>
                </a:gradFill>
              </a:rPr>
              <a:t>Invite </a:t>
            </a:r>
            <a:r>
              <a:rPr lang="en-US" b="1" dirty="0" smtClean="0">
                <a:gradFill>
                  <a:gsLst>
                    <a:gs pos="1250">
                      <a:schemeClr val="bg2"/>
                    </a:gs>
                    <a:gs pos="100000">
                      <a:schemeClr val="bg2"/>
                    </a:gs>
                  </a:gsLst>
                  <a:lin ang="5400000" scaled="0"/>
                </a:gradFill>
              </a:rPr>
              <a:t>People</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Under </a:t>
            </a:r>
            <a:r>
              <a:rPr lang="en-US" b="1" dirty="0">
                <a:gradFill>
                  <a:gsLst>
                    <a:gs pos="1250">
                      <a:schemeClr val="bg2"/>
                    </a:gs>
                    <a:gs pos="100000">
                      <a:schemeClr val="bg2"/>
                    </a:gs>
                  </a:gsLst>
                  <a:lin ang="5400000" scaled="0"/>
                </a:gradFill>
              </a:rPr>
              <a:t>Invite People</a:t>
            </a:r>
            <a:r>
              <a:rPr lang="en-US" dirty="0">
                <a:gradFill>
                  <a:gsLst>
                    <a:gs pos="1250">
                      <a:schemeClr val="bg2"/>
                    </a:gs>
                    <a:gs pos="100000">
                      <a:schemeClr val="bg2"/>
                    </a:gs>
                  </a:gsLst>
                  <a:lin ang="5400000" scaled="0"/>
                </a:gradFill>
              </a:rPr>
              <a:t>, type the name of each person you want to share the file with. As you type each name, suggestions appear that match your contacts. When you see the name you want, select it to add it to the invitation list.</a:t>
            </a: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 want, type a message to send to all the people you're inviting</a:t>
            </a:r>
            <a:r>
              <a:rPr lang="en-US" dirty="0" smtClean="0">
                <a:gradFill>
                  <a:gsLst>
                    <a:gs pos="1250">
                      <a:schemeClr val="bg2"/>
                    </a:gs>
                    <a:gs pos="100000">
                      <a:schemeClr val="bg2"/>
                    </a:gs>
                  </a:gsLst>
                  <a:lin ang="5400000" scaled="0"/>
                </a:gradFill>
              </a:rPr>
              <a:t>. The </a:t>
            </a:r>
            <a:r>
              <a:rPr lang="en-US" dirty="0">
                <a:gradFill>
                  <a:gsLst>
                    <a:gs pos="1250">
                      <a:schemeClr val="bg2"/>
                    </a:gs>
                    <a:gs pos="100000">
                      <a:schemeClr val="bg2"/>
                    </a:gs>
                  </a:gsLst>
                  <a:lin ang="5400000" scaled="0"/>
                </a:gradFill>
              </a:rPr>
              <a:t>email message invitees receive will include a link to the shared document</a:t>
            </a:r>
            <a:r>
              <a:rPr lang="en-US" dirty="0" smtClean="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If </a:t>
            </a:r>
            <a:r>
              <a:rPr lang="en-US" dirty="0">
                <a:gradFill>
                  <a:gsLst>
                    <a:gs pos="1250">
                      <a:schemeClr val="bg2"/>
                    </a:gs>
                    <a:gs pos="100000">
                      <a:schemeClr val="bg2"/>
                    </a:gs>
                  </a:gsLst>
                  <a:lin ang="5400000" scaled="0"/>
                </a:gradFill>
              </a:rPr>
              <a:t>you don't want to send an email to invitees, click </a:t>
            </a:r>
            <a:r>
              <a:rPr lang="en-US" b="1" dirty="0">
                <a:gradFill>
                  <a:gsLst>
                    <a:gs pos="1250">
                      <a:schemeClr val="bg2"/>
                    </a:gs>
                    <a:gs pos="100000">
                      <a:schemeClr val="bg2"/>
                    </a:gs>
                  </a:gsLst>
                  <a:lin ang="5400000" scaled="0"/>
                </a:gradFill>
              </a:rPr>
              <a:t>Show Options</a:t>
            </a:r>
            <a:r>
              <a:rPr lang="en-US" dirty="0">
                <a:gradFill>
                  <a:gsLst>
                    <a:gs pos="1250">
                      <a:schemeClr val="bg2"/>
                    </a:gs>
                    <a:gs pos="100000">
                      <a:schemeClr val="bg2"/>
                    </a:gs>
                  </a:gsLst>
                  <a:lin ang="5400000" scaled="0"/>
                </a:gradFill>
              </a:rPr>
              <a:t>, and then clear </a:t>
            </a:r>
            <a:r>
              <a:rPr lang="en-US" b="1" dirty="0">
                <a:gradFill>
                  <a:gsLst>
                    <a:gs pos="1250">
                      <a:schemeClr val="bg2"/>
                    </a:gs>
                    <a:gs pos="100000">
                      <a:schemeClr val="bg2"/>
                    </a:gs>
                  </a:gsLst>
                  <a:lin ang="5400000" scaled="0"/>
                </a:gradFill>
              </a:rPr>
              <a:t>Send an email invitation</a:t>
            </a:r>
            <a:r>
              <a:rPr lang="en-US" dirty="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Click </a:t>
            </a:r>
            <a:r>
              <a:rPr lang="en-US" b="1" dirty="0">
                <a:gradFill>
                  <a:gsLst>
                    <a:gs pos="1250">
                      <a:schemeClr val="bg2"/>
                    </a:gs>
                    <a:gs pos="100000">
                      <a:schemeClr val="bg2"/>
                    </a:gs>
                  </a:gsLst>
                  <a:lin ang="5400000" scaled="0"/>
                </a:gradFill>
              </a:rPr>
              <a:t>Share</a:t>
            </a:r>
            <a:r>
              <a:rPr lang="en-US" dirty="0">
                <a:gradFill>
                  <a:gsLst>
                    <a:gs pos="1250">
                      <a:schemeClr val="bg2"/>
                    </a:gs>
                    <a:gs pos="100000">
                      <a:schemeClr val="bg2"/>
                    </a:gs>
                  </a:gsLst>
                  <a:lin ang="5400000" scaled="0"/>
                </a:gradFill>
              </a:rPr>
              <a:t>.</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6" name="Picture 5" descr="Sharing a document from Word 2013"/>
          <p:cNvPicPr/>
          <p:nvPr/>
        </p:nvPicPr>
        <p:blipFill>
          <a:blip r:embed="rId3">
            <a:extLst>
              <a:ext uri="{28A0092B-C50C-407E-A947-70E740481C1C}">
                <a14:useLocalDpi xmlns:a14="http://schemas.microsoft.com/office/drawing/2010/main" val="0"/>
              </a:ext>
            </a:extLst>
          </a:blip>
          <a:srcRect/>
          <a:stretch>
            <a:fillRect/>
          </a:stretch>
        </p:blipFill>
        <p:spPr bwMode="auto">
          <a:xfrm>
            <a:off x="6093618" y="1359022"/>
            <a:ext cx="5730875" cy="3706495"/>
          </a:xfrm>
          <a:prstGeom prst="rect">
            <a:avLst/>
          </a:prstGeom>
          <a:noFill/>
          <a:ln>
            <a:noFill/>
          </a:ln>
        </p:spPr>
      </p:pic>
    </p:spTree>
    <p:extLst>
      <p:ext uri="{BB962C8B-B14F-4D97-AF65-F5344CB8AC3E}">
        <p14:creationId xmlns:p14="http://schemas.microsoft.com/office/powerpoint/2010/main" val="220016176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Work together at the same time</a:t>
            </a:r>
          </a:p>
        </p:txBody>
      </p:sp>
      <p:sp>
        <p:nvSpPr>
          <p:cNvPr id="6" name="Content Placeholder 5"/>
          <p:cNvSpPr>
            <a:spLocks noGrp="1"/>
          </p:cNvSpPr>
          <p:nvPr>
            <p:ph sz="quarter" idx="4"/>
          </p:nvPr>
        </p:nvSpPr>
        <p:spPr/>
        <p:txBody>
          <a:bodyPr/>
          <a:lstStyle/>
          <a:p>
            <a:r>
              <a:rPr lang="en-US" dirty="0"/>
              <a:t>When you store and share your files in OneDrive for Business, you can work with others at the same and avoid reconciling multiple versions of your files. Work together from either the online or the desktop versions of Word, PowerPoint, or OneNote. For workbooks, use Excel Online. If someone opens the workbook in the Excel desktop application, the workbook can’t be edited in Excel Online until it’s closed again in desktop Excel</a:t>
            </a:r>
            <a:r>
              <a:rPr lang="en-US" dirty="0" smtClean="0"/>
              <a:t>.</a:t>
            </a:r>
          </a:p>
          <a:p>
            <a:r>
              <a:rPr lang="en-US" dirty="0"/>
              <a:t>In this module, you’ll learn how to:</a:t>
            </a:r>
          </a:p>
          <a:p>
            <a:pPr marL="342900" indent="-342900">
              <a:buClr>
                <a:srgbClr val="FF0000"/>
              </a:buClr>
              <a:buFont typeface="Arial" panose="020B0604020202020204" pitchFamily="34" charset="0"/>
              <a:buChar char="•"/>
            </a:pPr>
            <a:r>
              <a:rPr lang="en-US" dirty="0" smtClean="0"/>
              <a:t>Work with others at the same time</a:t>
            </a:r>
            <a:endParaRPr lang="en-US" dirty="0"/>
          </a:p>
        </p:txBody>
      </p:sp>
    </p:spTree>
    <p:extLst>
      <p:ext uri="{BB962C8B-B14F-4D97-AF65-F5344CB8AC3E}">
        <p14:creationId xmlns:p14="http://schemas.microsoft.com/office/powerpoint/2010/main" val="641113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Work together at the same time</a:t>
            </a:r>
          </a:p>
        </p:txBody>
      </p:sp>
      <p:sp>
        <p:nvSpPr>
          <p:cNvPr id="16" name="Content Placeholder 3"/>
          <p:cNvSpPr txBox="1">
            <a:spLocks/>
          </p:cNvSpPr>
          <p:nvPr/>
        </p:nvSpPr>
        <p:spPr bwMode="auto">
          <a:xfrm>
            <a:off x="519112" y="1298895"/>
            <a:ext cx="5770852" cy="4951757"/>
          </a:xfrm>
          <a:prstGeom prst="rect">
            <a:avLst/>
          </a:prstGeom>
          <a:noFill/>
          <a:ln w="9525">
            <a:noFill/>
            <a:miter lim="800000"/>
            <a:headEnd/>
            <a:tailEnd/>
          </a:ln>
        </p:spPr>
        <p:txBody>
          <a:bodyPr lIns="0" tIns="0" rIns="0" bIns="0"/>
          <a:lstStyle/>
          <a:p>
            <a:pPr marL="233363"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Here are a few details to keep in mind as you work with others:</a:t>
            </a:r>
          </a:p>
          <a:p>
            <a:pPr marL="519113" lvl="1" indent="-285750">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In </a:t>
            </a:r>
            <a:r>
              <a:rPr lang="en-US" dirty="0">
                <a:gradFill>
                  <a:gsLst>
                    <a:gs pos="1250">
                      <a:schemeClr val="bg2"/>
                    </a:gs>
                    <a:gs pos="100000">
                      <a:schemeClr val="bg2"/>
                    </a:gs>
                  </a:gsLst>
                  <a:lin ang="5400000" scaled="0"/>
                </a:gradFill>
              </a:rPr>
              <a:t>the desktop programs, co-authoring works best in the most recent version of Office (Mac and Windows), but is also supported in Office 2010.</a:t>
            </a:r>
          </a:p>
          <a:p>
            <a:pPr marL="519113" lvl="1" indent="-285750">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There's </a:t>
            </a:r>
            <a:r>
              <a:rPr lang="en-US" dirty="0">
                <a:gradFill>
                  <a:gsLst>
                    <a:gs pos="1250">
                      <a:schemeClr val="bg2"/>
                    </a:gs>
                    <a:gs pos="100000">
                      <a:schemeClr val="bg2"/>
                    </a:gs>
                  </a:gsLst>
                  <a:lin ang="5400000" scaled="0"/>
                </a:gradFill>
              </a:rPr>
              <a:t>no special co-authoring mode and no command to begin working together on a document. Just open the file for editing and start working.</a:t>
            </a:r>
          </a:p>
          <a:p>
            <a:pPr marL="519113" lvl="1" indent="-285750">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As </a:t>
            </a:r>
            <a:r>
              <a:rPr lang="en-US" dirty="0">
                <a:gradFill>
                  <a:gsLst>
                    <a:gs pos="1250">
                      <a:schemeClr val="bg2"/>
                    </a:gs>
                    <a:gs pos="100000">
                      <a:schemeClr val="bg2"/>
                    </a:gs>
                  </a:gsLst>
                  <a:lin ang="5400000" scaled="0"/>
                </a:gradFill>
              </a:rPr>
              <a:t>you edit, the Office app tells you when other people are working too. In Word, you'll even see which paragraph they’re working on.</a:t>
            </a:r>
          </a:p>
          <a:p>
            <a:pPr marL="519113" lvl="1" indent="-285750">
              <a:lnSpc>
                <a:spcPct val="90000"/>
              </a:lnSpc>
              <a:spcBef>
                <a:spcPts val="1200"/>
              </a:spcBef>
              <a:buClr>
                <a:schemeClr val="accent1"/>
              </a:buClr>
              <a:buSzPct val="90000"/>
              <a:buFont typeface="Arial" panose="020B0604020202020204" pitchFamily="34" charset="0"/>
              <a:buChar char="•"/>
              <a:defRPr/>
            </a:pPr>
            <a:r>
              <a:rPr lang="en-US" dirty="0" smtClean="0">
                <a:gradFill>
                  <a:gsLst>
                    <a:gs pos="1250">
                      <a:schemeClr val="bg2"/>
                    </a:gs>
                    <a:gs pos="100000">
                      <a:schemeClr val="bg2"/>
                    </a:gs>
                  </a:gsLst>
                  <a:lin ang="5400000" scaled="0"/>
                </a:gradFill>
              </a:rPr>
              <a:t>Updates </a:t>
            </a:r>
            <a:r>
              <a:rPr lang="en-US" dirty="0">
                <a:gradFill>
                  <a:gsLst>
                    <a:gs pos="1250">
                      <a:schemeClr val="bg2"/>
                    </a:gs>
                    <a:gs pos="100000">
                      <a:schemeClr val="bg2"/>
                    </a:gs>
                  </a:gsLst>
                  <a:lin ang="5400000" scaled="0"/>
                </a:gradFill>
              </a:rPr>
              <a:t>are handled differently in some programs from others. For example, OneNote notebooks and Excel Online workbooks show updates immediately. In Word documents, save the document to share your updates and to see others’ updates.</a:t>
            </a: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smtClean="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endParaRPr lang="en-US" dirty="0">
              <a:gradFill>
                <a:gsLst>
                  <a:gs pos="1250">
                    <a:schemeClr val="bg2"/>
                  </a:gs>
                  <a:gs pos="100000">
                    <a:schemeClr val="bg2"/>
                  </a:gs>
                </a:gsLst>
                <a:lin ang="5400000" scaled="0"/>
              </a:gradFill>
            </a:endParaRPr>
          </a:p>
        </p:txBody>
      </p:sp>
      <p:pic>
        <p:nvPicPr>
          <p:cNvPr id="7" name="Picture 6" descr="Two people are co-authoring"/>
          <p:cNvPicPr/>
          <p:nvPr/>
        </p:nvPicPr>
        <p:blipFill>
          <a:blip r:embed="rId3">
            <a:extLst>
              <a:ext uri="{28A0092B-C50C-407E-A947-70E740481C1C}">
                <a14:useLocalDpi xmlns:a14="http://schemas.microsoft.com/office/drawing/2010/main" val="0"/>
              </a:ext>
            </a:extLst>
          </a:blip>
          <a:srcRect/>
          <a:stretch>
            <a:fillRect/>
          </a:stretch>
        </p:blipFill>
        <p:spPr bwMode="auto">
          <a:xfrm>
            <a:off x="7049906" y="1402134"/>
            <a:ext cx="3105150" cy="2801620"/>
          </a:xfrm>
          <a:prstGeom prst="rect">
            <a:avLst/>
          </a:prstGeom>
          <a:noFill/>
          <a:ln>
            <a:noFill/>
          </a:ln>
        </p:spPr>
      </p:pic>
    </p:spTree>
    <p:extLst>
      <p:ext uri="{BB962C8B-B14F-4D97-AF65-F5344CB8AC3E}">
        <p14:creationId xmlns:p14="http://schemas.microsoft.com/office/powerpoint/2010/main" val="32030461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4"/>
          </p:nvPr>
        </p:nvSpPr>
        <p:spPr>
          <a:xfrm>
            <a:off x="519112" y="1671271"/>
            <a:ext cx="11153777" cy="4224432"/>
          </a:xfrm>
        </p:spPr>
        <p:txBody>
          <a:bodyPr/>
          <a:lstStyle/>
          <a:p>
            <a:r>
              <a:rPr lang="en-US" dirty="0" smtClean="0"/>
              <a:t>For more information about OneDrive for Business, see the following resources:</a:t>
            </a:r>
          </a:p>
          <a:p>
            <a:pPr marL="342900" indent="-342900">
              <a:buFont typeface="Arial" panose="020B0604020202020204" pitchFamily="34" charset="0"/>
              <a:buChar char="•"/>
            </a:pPr>
            <a:r>
              <a:rPr lang="en-US" dirty="0" smtClean="0">
                <a:hlinkClick r:id="rId3"/>
              </a:rPr>
              <a:t>Store and Share Documents Quick Start Guide </a:t>
            </a:r>
            <a:endParaRPr lang="en-US" u="sng" dirty="0" smtClean="0">
              <a:hlinkClick r:id="rId4"/>
            </a:endParaRPr>
          </a:p>
          <a:p>
            <a:pPr marL="342900" indent="-342900">
              <a:buFont typeface="Arial" panose="020B0604020202020204" pitchFamily="34" charset="0"/>
              <a:buChar char="•"/>
            </a:pPr>
            <a:r>
              <a:rPr lang="en-US" u="sng" dirty="0" smtClean="0">
                <a:hlinkClick r:id="rId4"/>
              </a:rPr>
              <a:t>Sync OneDrive for Business or site libraries to your computer</a:t>
            </a:r>
            <a:endParaRPr lang="en-US" u="sng" dirty="0" smtClean="0"/>
          </a:p>
          <a:p>
            <a:pPr marL="342900" lvl="1" indent="-342900">
              <a:spcBef>
                <a:spcPts val="1200"/>
              </a:spcBef>
              <a:buSzPct val="80000"/>
              <a:buFont typeface="Arial" panose="020B0604020202020204" pitchFamily="34" charset="0"/>
              <a:buChar char="•"/>
            </a:pPr>
            <a:r>
              <a:rPr lang="en-US" sz="2000" dirty="0" smtClean="0">
                <a:gradFill>
                  <a:gsLst>
                    <a:gs pos="1250">
                      <a:schemeClr val="bg2"/>
                    </a:gs>
                    <a:gs pos="100000">
                      <a:schemeClr val="bg2"/>
                    </a:gs>
                  </a:gsLst>
                  <a:lin ang="5400000" scaled="0"/>
                </a:gradFill>
                <a:hlinkClick r:id="rId5"/>
              </a:rPr>
              <a:t>Get the OneDrive for Business mobile app for your device</a:t>
            </a:r>
            <a:r>
              <a:rPr lang="en-US" sz="2000" dirty="0" smtClean="0">
                <a:gradFill>
                  <a:gsLst>
                    <a:gs pos="1250">
                      <a:schemeClr val="bg2"/>
                    </a:gs>
                    <a:gs pos="100000">
                      <a:schemeClr val="bg2"/>
                    </a:gs>
                  </a:gsLst>
                  <a:lin ang="5400000" scaled="0"/>
                </a:gradFill>
              </a:rPr>
              <a:t> </a:t>
            </a:r>
          </a:p>
          <a:p>
            <a:pPr marL="342900" lvl="1" indent="-342900">
              <a:spcBef>
                <a:spcPts val="1200"/>
              </a:spcBef>
              <a:buSzPct val="80000"/>
              <a:buFont typeface="Arial" panose="020B0604020202020204" pitchFamily="34" charset="0"/>
              <a:buChar char="•"/>
            </a:pPr>
            <a:endParaRPr lang="en-US" u="sng" dirty="0" smtClean="0"/>
          </a:p>
          <a:p>
            <a:r>
              <a:rPr lang="en-US" dirty="0"/>
              <a:t>Find more Learning Paths at </a:t>
            </a:r>
            <a:r>
              <a:rPr lang="en-US" dirty="0" smtClean="0"/>
              <a:t>the </a:t>
            </a:r>
            <a:r>
              <a:rPr lang="en-US" u="sng" dirty="0" smtClean="0">
                <a:hlinkClick r:id="rId6"/>
              </a:rPr>
              <a:t>Office 365 Learning Center</a:t>
            </a:r>
            <a:endParaRPr lang="en-US" u="sng" dirty="0"/>
          </a:p>
          <a:p>
            <a:endParaRPr lang="en-US" u="sng" dirty="0"/>
          </a:p>
        </p:txBody>
      </p:sp>
      <p:sp>
        <p:nvSpPr>
          <p:cNvPr id="7" name="Title 2"/>
          <p:cNvSpPr>
            <a:spLocks noGrp="1"/>
          </p:cNvSpPr>
          <p:nvPr>
            <p:ph type="title"/>
          </p:nvPr>
        </p:nvSpPr>
        <p:spPr/>
        <p:txBody>
          <a:bodyPr/>
          <a:lstStyle/>
          <a:p>
            <a:r>
              <a:rPr lang="en-US" dirty="0" smtClean="0"/>
              <a:t>Additional resources</a:t>
            </a:r>
            <a:endParaRPr lang="en-US" dirty="0"/>
          </a:p>
        </p:txBody>
      </p:sp>
    </p:spTree>
    <p:extLst>
      <p:ext uri="{BB962C8B-B14F-4D97-AF65-F5344CB8AC3E}">
        <p14:creationId xmlns:p14="http://schemas.microsoft.com/office/powerpoint/2010/main" val="91772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Drag and drop files to OneDrive for Business</a:t>
            </a:r>
          </a:p>
        </p:txBody>
      </p:sp>
      <p:sp>
        <p:nvSpPr>
          <p:cNvPr id="6" name="Content Placeholder 5"/>
          <p:cNvSpPr>
            <a:spLocks noGrp="1"/>
          </p:cNvSpPr>
          <p:nvPr>
            <p:ph sz="quarter" idx="4"/>
          </p:nvPr>
        </p:nvSpPr>
        <p:spPr/>
        <p:txBody>
          <a:bodyPr/>
          <a:lstStyle/>
          <a:p>
            <a:r>
              <a:rPr lang="en-US" dirty="0"/>
              <a:t>OneDrive for </a:t>
            </a:r>
            <a:r>
              <a:rPr lang="en-US" dirty="0" smtClean="0"/>
              <a:t>Business is the </a:t>
            </a:r>
            <a:r>
              <a:rPr lang="en-US" dirty="0"/>
              <a:t>place where you can store, share, and sync your work files </a:t>
            </a:r>
            <a:r>
              <a:rPr lang="en-US" dirty="0" smtClean="0"/>
              <a:t>and then get to them from anywhere on virtually any device. The first step is to drag some files to OneDrive for Business in a browser. </a:t>
            </a:r>
          </a:p>
          <a:p>
            <a:r>
              <a:rPr lang="en-US" dirty="0" smtClean="0"/>
              <a:t>In this module, you’ll learn how to:</a:t>
            </a:r>
          </a:p>
          <a:p>
            <a:pPr marL="342900" indent="-342900">
              <a:buClr>
                <a:srgbClr val="FF0000"/>
              </a:buClr>
              <a:buFont typeface="Arial" panose="020B0604020202020204" pitchFamily="34" charset="0"/>
              <a:buChar char="•"/>
            </a:pPr>
            <a:r>
              <a:rPr lang="en-US" dirty="0" smtClean="0"/>
              <a:t>Drag files to OneDrive for Business</a:t>
            </a:r>
          </a:p>
          <a:p>
            <a:pPr marL="342900" indent="-342900">
              <a:buClr>
                <a:srgbClr val="FF0000"/>
              </a:buClr>
              <a:buFont typeface="Arial" panose="020B0604020202020204" pitchFamily="34" charset="0"/>
              <a:buChar char="•"/>
            </a:pPr>
            <a:r>
              <a:rPr lang="en-US" dirty="0" smtClean="0"/>
              <a:t>Upload files to OneDrive for Business</a:t>
            </a:r>
            <a:endParaRPr lang="en-US" dirty="0"/>
          </a:p>
        </p:txBody>
      </p:sp>
    </p:spTree>
    <p:extLst>
      <p:ext uri="{BB962C8B-B14F-4D97-AF65-F5344CB8AC3E}">
        <p14:creationId xmlns:p14="http://schemas.microsoft.com/office/powerpoint/2010/main" val="1608922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520700" y="6238138"/>
            <a:ext cx="11173090"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2014 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Corporation. All rights reserved. Microsoft, Windows,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and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other product names are or may be registered trademarks and/or trademarks in the U.S. and/or other countries.</a:t>
            </a:r>
          </a:p>
          <a:p>
            <a:pPr defTabSz="914099" eaLnBrk="0" hangingPunct="0"/>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r>
            <a:b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MICROSOFT </a:t>
            </a:r>
            <a:r>
              <a:rPr lang="en-US" sz="700" dirty="0">
                <a:gradFill>
                  <a:gsLst>
                    <a:gs pos="0">
                      <a:schemeClr val="tx1"/>
                    </a:gs>
                    <a:gs pos="100000">
                      <a:schemeClr val="tx1"/>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 y="2476708"/>
            <a:ext cx="3657600" cy="14011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284" y="2612737"/>
            <a:ext cx="1129056" cy="1129056"/>
          </a:xfrm>
          <a:prstGeom prst="rect">
            <a:avLst/>
          </a:prstGeom>
        </p:spPr>
      </p:pic>
    </p:spTree>
    <p:extLst>
      <p:ext uri="{BB962C8B-B14F-4D97-AF65-F5344CB8AC3E}">
        <p14:creationId xmlns:p14="http://schemas.microsoft.com/office/powerpoint/2010/main" val="1407080376"/>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a:t>Drag and drop files to OneDrive for Business</a:t>
            </a:r>
          </a:p>
        </p:txBody>
      </p:sp>
      <p:sp>
        <p:nvSpPr>
          <p:cNvPr id="16" name="Content Placeholder 3"/>
          <p:cNvSpPr txBox="1">
            <a:spLocks/>
          </p:cNvSpPr>
          <p:nvPr/>
        </p:nvSpPr>
        <p:spPr bwMode="auto">
          <a:xfrm>
            <a:off x="550196" y="1447799"/>
            <a:ext cx="5305331" cy="4951757"/>
          </a:xfrm>
          <a:prstGeom prst="rect">
            <a:avLst/>
          </a:prstGeom>
          <a:noFill/>
          <a:ln w="9525">
            <a:noFill/>
            <a:miter lim="800000"/>
            <a:headEnd/>
            <a:tailEnd/>
          </a:ln>
        </p:spPr>
        <p:txBody>
          <a:bodyPr lIns="0" tIns="0" rIns="0" bIns="0"/>
          <a:lstStyle/>
          <a:p>
            <a:pPr marL="457200" lvl="1" indent="-457200">
              <a:lnSpc>
                <a:spcPct val="90000"/>
              </a:lnSpc>
              <a:spcBef>
                <a:spcPts val="1200"/>
              </a:spcBef>
              <a:buClr>
                <a:schemeClr val="accent1"/>
              </a:buClr>
              <a:buSzPct val="90000"/>
              <a:buFont typeface="+mj-lt"/>
              <a:buAutoNum type="arabicPeriod"/>
              <a:defRPr/>
            </a:pPr>
            <a:r>
              <a:rPr lang="en-US" sz="2000" dirty="0">
                <a:gradFill>
                  <a:gsLst>
                    <a:gs pos="1250">
                      <a:schemeClr val="bg2"/>
                    </a:gs>
                    <a:gs pos="100000">
                      <a:schemeClr val="bg2"/>
                    </a:gs>
                  </a:gsLst>
                  <a:lin ang="5400000" scaled="0"/>
                </a:gradFill>
              </a:rPr>
              <a:t>At the top of any page in Office 365, select </a:t>
            </a:r>
            <a:r>
              <a:rPr lang="en-US" sz="2000" b="1" dirty="0">
                <a:gradFill>
                  <a:gsLst>
                    <a:gs pos="1250">
                      <a:schemeClr val="bg2"/>
                    </a:gs>
                    <a:gs pos="100000">
                      <a:schemeClr val="bg2"/>
                    </a:gs>
                  </a:gsLst>
                  <a:lin ang="5400000" scaled="0"/>
                </a:gradFill>
              </a:rPr>
              <a:t>OneDrive</a:t>
            </a:r>
            <a:r>
              <a:rPr lang="en-US" sz="2000" dirty="0">
                <a:gradFill>
                  <a:gsLst>
                    <a:gs pos="1250">
                      <a:schemeClr val="bg2"/>
                    </a:gs>
                    <a:gs pos="100000">
                      <a:schemeClr val="bg2"/>
                    </a:gs>
                  </a:gsLst>
                  <a:lin ang="5400000" scaled="0"/>
                </a:gradFill>
              </a:rPr>
              <a:t>. Or select       , and then select </a:t>
            </a:r>
            <a:r>
              <a:rPr lang="en-US" sz="2000" b="1" dirty="0">
                <a:gradFill>
                  <a:gsLst>
                    <a:gs pos="1250">
                      <a:schemeClr val="bg2"/>
                    </a:gs>
                    <a:gs pos="100000">
                      <a:schemeClr val="bg2"/>
                    </a:gs>
                  </a:gsLst>
                  <a:lin ang="5400000" scaled="0"/>
                </a:gradFill>
              </a:rPr>
              <a:t>OneDrive</a:t>
            </a:r>
            <a:r>
              <a:rPr lang="en-US" sz="2000" dirty="0">
                <a:gradFill>
                  <a:gsLst>
                    <a:gs pos="1250">
                      <a:schemeClr val="bg2"/>
                    </a:gs>
                    <a:gs pos="100000">
                      <a:schemeClr val="bg2"/>
                    </a:gs>
                  </a:gsLst>
                  <a:lin ang="5400000" scaled="0"/>
                </a:gradFill>
              </a:rPr>
              <a:t>.</a:t>
            </a:r>
          </a:p>
          <a:p>
            <a:pPr marL="457200" lvl="1" indent="-457200">
              <a:lnSpc>
                <a:spcPct val="90000"/>
              </a:lnSpc>
              <a:spcBef>
                <a:spcPts val="1200"/>
              </a:spcBef>
              <a:buClr>
                <a:schemeClr val="accent1"/>
              </a:buClr>
              <a:buSzPct val="90000"/>
              <a:buFont typeface="+mj-lt"/>
              <a:buAutoNum type="arabicPeriod"/>
              <a:defRPr/>
            </a:pPr>
            <a:r>
              <a:rPr lang="en-US" sz="2000" dirty="0" smtClean="0">
                <a:gradFill>
                  <a:gsLst>
                    <a:gs pos="1250">
                      <a:schemeClr val="bg2"/>
                    </a:gs>
                    <a:gs pos="100000">
                      <a:schemeClr val="bg2"/>
                    </a:gs>
                  </a:gsLst>
                  <a:lin ang="5400000" scaled="0"/>
                </a:gradFill>
              </a:rPr>
              <a:t>Find </a:t>
            </a:r>
            <a:r>
              <a:rPr lang="en-US" sz="2000" dirty="0">
                <a:gradFill>
                  <a:gsLst>
                    <a:gs pos="1250">
                      <a:schemeClr val="bg2"/>
                    </a:gs>
                    <a:gs pos="100000">
                      <a:schemeClr val="bg2"/>
                    </a:gs>
                  </a:gsLst>
                  <a:lin ang="5400000" scaled="0"/>
                </a:gradFill>
              </a:rPr>
              <a:t>the documents that you want to upload on your computer and drag them to the space in the library where it says </a:t>
            </a:r>
            <a:r>
              <a:rPr lang="en-US" sz="2000" b="1" dirty="0">
                <a:gradFill>
                  <a:gsLst>
                    <a:gs pos="1250">
                      <a:schemeClr val="bg2"/>
                    </a:gs>
                    <a:gs pos="100000">
                      <a:schemeClr val="bg2"/>
                    </a:gs>
                  </a:gsLst>
                  <a:lin ang="5400000" scaled="0"/>
                </a:gradFill>
              </a:rPr>
              <a:t>drag files here</a:t>
            </a:r>
            <a:r>
              <a:rPr lang="en-US" sz="2000" dirty="0">
                <a:gradFill>
                  <a:gsLst>
                    <a:gs pos="1250">
                      <a:schemeClr val="bg2"/>
                    </a:gs>
                    <a:gs pos="100000">
                      <a:schemeClr val="bg2"/>
                    </a:gs>
                  </a:gsLst>
                  <a:lin ang="5400000" scaled="0"/>
                </a:gradFill>
              </a:rPr>
              <a:t>. </a:t>
            </a:r>
            <a:endParaRPr lang="en-US" sz="2000" dirty="0" smtClean="0">
              <a:gradFill>
                <a:gsLst>
                  <a:gs pos="1250">
                    <a:schemeClr val="bg2"/>
                  </a:gs>
                  <a:gs pos="100000">
                    <a:schemeClr val="bg2"/>
                  </a:gs>
                </a:gsLst>
                <a:lin ang="5400000" scaled="0"/>
              </a:gradFill>
            </a:endParaRPr>
          </a:p>
          <a:p>
            <a:pPr marL="0" lvl="1">
              <a:lnSpc>
                <a:spcPct val="90000"/>
              </a:lnSpc>
              <a:spcBef>
                <a:spcPts val="1200"/>
              </a:spcBef>
              <a:buClr>
                <a:schemeClr val="accent1"/>
              </a:buClr>
              <a:buSzPct val="90000"/>
              <a:defRPr/>
            </a:pPr>
            <a:r>
              <a:rPr lang="en-US" sz="2000" b="1" dirty="0" smtClean="0">
                <a:gradFill>
                  <a:gsLst>
                    <a:gs pos="1250">
                      <a:schemeClr val="bg2"/>
                    </a:gs>
                    <a:gs pos="100000">
                      <a:schemeClr val="bg2"/>
                    </a:gs>
                  </a:gsLst>
                  <a:lin ang="5400000" scaled="0"/>
                </a:gradFill>
              </a:rPr>
              <a:t>Note</a:t>
            </a:r>
            <a:r>
              <a:rPr lang="en-US" sz="2000" dirty="0">
                <a:gradFill>
                  <a:gsLst>
                    <a:gs pos="1250">
                      <a:schemeClr val="bg2"/>
                    </a:gs>
                    <a:gs pos="100000">
                      <a:schemeClr val="bg2"/>
                    </a:gs>
                  </a:gsLst>
                  <a:lin ang="5400000" scaled="0"/>
                </a:gradFill>
              </a:rPr>
              <a:t>: </a:t>
            </a:r>
            <a:r>
              <a:rPr lang="en-US" sz="2000" dirty="0" smtClean="0">
                <a:gradFill>
                  <a:gsLst>
                    <a:gs pos="1250">
                      <a:schemeClr val="bg2"/>
                    </a:gs>
                    <a:gs pos="100000">
                      <a:schemeClr val="bg2"/>
                    </a:gs>
                  </a:gsLst>
                  <a:lin ang="5400000" scaled="0"/>
                </a:gradFill>
              </a:rPr>
              <a:t>The </a:t>
            </a:r>
            <a:r>
              <a:rPr lang="en-US" sz="2000" dirty="0">
                <a:gradFill>
                  <a:gsLst>
                    <a:gs pos="1250">
                      <a:schemeClr val="bg2"/>
                    </a:gs>
                    <a:gs pos="100000">
                      <a:schemeClr val="bg2"/>
                    </a:gs>
                  </a:gsLst>
                  <a:lin ang="5400000" scaled="0"/>
                </a:gradFill>
              </a:rPr>
              <a:t>first time you click </a:t>
            </a:r>
            <a:r>
              <a:rPr lang="en-US" sz="2000" b="1" dirty="0">
                <a:gradFill>
                  <a:gsLst>
                    <a:gs pos="1250">
                      <a:schemeClr val="bg2"/>
                    </a:gs>
                    <a:gs pos="100000">
                      <a:schemeClr val="bg2"/>
                    </a:gs>
                  </a:gsLst>
                  <a:lin ang="5400000" scaled="0"/>
                </a:gradFill>
              </a:rPr>
              <a:t>OneDrive</a:t>
            </a:r>
            <a:r>
              <a:rPr lang="en-US" sz="2000" dirty="0">
                <a:gradFill>
                  <a:gsLst>
                    <a:gs pos="1250">
                      <a:schemeClr val="bg2"/>
                    </a:gs>
                    <a:gs pos="100000">
                      <a:schemeClr val="bg2"/>
                    </a:gs>
                  </a:gsLst>
                  <a:lin ang="5400000" scaled="0"/>
                </a:gradFill>
              </a:rPr>
              <a:t>, you see some setup screens and instructions while your personal site is being set up. You may have to wait </a:t>
            </a:r>
            <a:r>
              <a:rPr lang="en-US" sz="2000" dirty="0" smtClean="0">
                <a:gradFill>
                  <a:gsLst>
                    <a:gs pos="1250">
                      <a:schemeClr val="bg2"/>
                    </a:gs>
                    <a:gs pos="100000">
                      <a:schemeClr val="bg2"/>
                    </a:gs>
                  </a:gsLst>
                  <a:lin ang="5400000" scaled="0"/>
                </a:gradFill>
              </a:rPr>
              <a:t>and </a:t>
            </a:r>
            <a:r>
              <a:rPr lang="en-US" sz="2000" dirty="0">
                <a:gradFill>
                  <a:gsLst>
                    <a:gs pos="1250">
                      <a:schemeClr val="bg2"/>
                    </a:gs>
                    <a:gs pos="100000">
                      <a:schemeClr val="bg2"/>
                    </a:gs>
                  </a:gsLst>
                  <a:lin ang="5400000" scaled="0"/>
                </a:gradFill>
              </a:rPr>
              <a:t>then click </a:t>
            </a:r>
            <a:r>
              <a:rPr lang="en-US" sz="2000" b="1" dirty="0">
                <a:gradFill>
                  <a:gsLst>
                    <a:gs pos="1250">
                      <a:schemeClr val="bg2"/>
                    </a:gs>
                    <a:gs pos="100000">
                      <a:schemeClr val="bg2"/>
                    </a:gs>
                  </a:gsLst>
                  <a:lin ang="5400000" scaled="0"/>
                </a:gradFill>
              </a:rPr>
              <a:t>OneDrive</a:t>
            </a:r>
            <a:r>
              <a:rPr lang="en-US" sz="2000" dirty="0">
                <a:gradFill>
                  <a:gsLst>
                    <a:gs pos="1250">
                      <a:schemeClr val="bg2"/>
                    </a:gs>
                    <a:gs pos="100000">
                      <a:schemeClr val="bg2"/>
                    </a:gs>
                  </a:gsLst>
                  <a:lin ang="5400000" scaled="0"/>
                </a:gradFill>
              </a:rPr>
              <a:t> again before continuing to step 2</a:t>
            </a:r>
            <a:r>
              <a:rPr lang="en-US" sz="2000" dirty="0" smtClean="0">
                <a:gradFill>
                  <a:gsLst>
                    <a:gs pos="1250">
                      <a:schemeClr val="bg2"/>
                    </a:gs>
                    <a:gs pos="100000">
                      <a:schemeClr val="bg2"/>
                    </a:gs>
                  </a:gsLst>
                  <a:lin ang="5400000" scaled="0"/>
                </a:gradFill>
              </a:rPr>
              <a:t>.</a:t>
            </a:r>
          </a:p>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If </a:t>
            </a:r>
            <a:r>
              <a:rPr lang="en-US" sz="2000" dirty="0">
                <a:gradFill>
                  <a:gsLst>
                    <a:gs pos="1250">
                      <a:schemeClr val="bg2"/>
                    </a:gs>
                    <a:gs pos="100000">
                      <a:schemeClr val="bg2"/>
                    </a:gs>
                  </a:gsLst>
                  <a:lin ang="5400000" scaled="0"/>
                </a:gradFill>
              </a:rPr>
              <a:t>you don’t see the option to drag and drop files, update your copy of Office.</a:t>
            </a:r>
          </a:p>
        </p:txBody>
      </p:sp>
      <p:pic>
        <p:nvPicPr>
          <p:cNvPr id="37" name="Picture 36" descr="app launcher"/>
          <p:cNvPicPr/>
          <p:nvPr/>
        </p:nvPicPr>
        <p:blipFill>
          <a:blip r:embed="rId3">
            <a:extLst>
              <a:ext uri="{28A0092B-C50C-407E-A947-70E740481C1C}">
                <a14:useLocalDpi xmlns:a14="http://schemas.microsoft.com/office/drawing/2010/main" val="0"/>
              </a:ext>
            </a:extLst>
          </a:blip>
          <a:srcRect/>
          <a:stretch>
            <a:fillRect/>
          </a:stretch>
        </p:blipFill>
        <p:spPr bwMode="auto">
          <a:xfrm>
            <a:off x="3282925" y="1721178"/>
            <a:ext cx="378444" cy="325750"/>
          </a:xfrm>
          <a:prstGeom prst="rect">
            <a:avLst/>
          </a:prstGeom>
          <a:noFill/>
          <a:ln>
            <a:noFill/>
          </a:ln>
        </p:spPr>
      </p:pic>
      <p:pic>
        <p:nvPicPr>
          <p:cNvPr id="47" name="Picture 46" descr="Select OneDrive"/>
          <p:cNvPicPr/>
          <p:nvPr/>
        </p:nvPicPr>
        <p:blipFill>
          <a:blip r:embed="rId4">
            <a:extLst>
              <a:ext uri="{28A0092B-C50C-407E-A947-70E740481C1C}">
                <a14:useLocalDpi xmlns:a14="http://schemas.microsoft.com/office/drawing/2010/main" val="0"/>
              </a:ext>
            </a:extLst>
          </a:blip>
          <a:srcRect/>
          <a:stretch>
            <a:fillRect/>
          </a:stretch>
        </p:blipFill>
        <p:spPr bwMode="auto">
          <a:xfrm>
            <a:off x="6089904" y="1447799"/>
            <a:ext cx="5238115" cy="1696720"/>
          </a:xfrm>
          <a:prstGeom prst="rect">
            <a:avLst/>
          </a:prstGeom>
          <a:noFill/>
          <a:ln>
            <a:noFill/>
          </a:ln>
        </p:spPr>
      </p:pic>
      <p:pic>
        <p:nvPicPr>
          <p:cNvPr id="48" name="Picture 47" descr="Drag and drop to upload files to OneDrive"/>
          <p:cNvPicPr/>
          <p:nvPr/>
        </p:nvPicPr>
        <p:blipFill>
          <a:blip r:embed="rId5">
            <a:extLst>
              <a:ext uri="{28A0092B-C50C-407E-A947-70E740481C1C}">
                <a14:useLocalDpi xmlns:a14="http://schemas.microsoft.com/office/drawing/2010/main" val="0"/>
              </a:ext>
            </a:extLst>
          </a:blip>
          <a:srcRect/>
          <a:stretch>
            <a:fillRect/>
          </a:stretch>
        </p:blipFill>
        <p:spPr bwMode="auto">
          <a:xfrm>
            <a:off x="6144128" y="3326537"/>
            <a:ext cx="4286885" cy="2695575"/>
          </a:xfrm>
          <a:prstGeom prst="rect">
            <a:avLst/>
          </a:prstGeom>
          <a:noFill/>
          <a:ln>
            <a:noFill/>
          </a:ln>
        </p:spPr>
      </p:pic>
    </p:spTree>
    <p:extLst>
      <p:ext uri="{BB962C8B-B14F-4D97-AF65-F5344CB8AC3E}">
        <p14:creationId xmlns:p14="http://schemas.microsoft.com/office/powerpoint/2010/main" val="11592836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files </a:t>
            </a:r>
            <a:r>
              <a:rPr lang="en-US" dirty="0"/>
              <a:t>to OneDrive for Business</a:t>
            </a:r>
          </a:p>
        </p:txBody>
      </p:sp>
      <p:sp>
        <p:nvSpPr>
          <p:cNvPr id="4" name="Rectangle 3"/>
          <p:cNvSpPr/>
          <p:nvPr/>
        </p:nvSpPr>
        <p:spPr>
          <a:xfrm>
            <a:off x="521208" y="1444752"/>
            <a:ext cx="5489145" cy="4093428"/>
          </a:xfrm>
          <a:prstGeom prst="rect">
            <a:avLst/>
          </a:prstGeom>
        </p:spPr>
        <p:txBody>
          <a:bodyPr wrap="square">
            <a:spAutoFit/>
          </a:bodyPr>
          <a:lstStyle/>
          <a:p>
            <a:r>
              <a:rPr lang="en-US" sz="2000" dirty="0" smtClean="0">
                <a:gradFill>
                  <a:gsLst>
                    <a:gs pos="1250">
                      <a:schemeClr val="bg2"/>
                    </a:gs>
                    <a:gs pos="100000">
                      <a:schemeClr val="bg2"/>
                    </a:gs>
                  </a:gsLst>
                  <a:lin ang="5400000" scaled="0"/>
                </a:gradFill>
              </a:rPr>
              <a:t>Here’s </a:t>
            </a:r>
            <a:r>
              <a:rPr lang="en-US" sz="2000" dirty="0">
                <a:gradFill>
                  <a:gsLst>
                    <a:gs pos="1250">
                      <a:schemeClr val="bg2"/>
                    </a:gs>
                    <a:gs pos="100000">
                      <a:schemeClr val="bg2"/>
                    </a:gs>
                  </a:gsLst>
                  <a:lin ang="5400000" scaled="0"/>
                </a:gradFill>
              </a:rPr>
              <a:t>another way to do it</a:t>
            </a:r>
            <a:r>
              <a:rPr lang="en-US" sz="2000" dirty="0" smtClean="0">
                <a:gradFill>
                  <a:gsLst>
                    <a:gs pos="1250">
                      <a:schemeClr val="bg2"/>
                    </a:gs>
                    <a:gs pos="100000">
                      <a:schemeClr val="bg2"/>
                    </a:gs>
                  </a:gsLst>
                  <a:lin ang="5400000" scaled="0"/>
                </a:gradFill>
              </a:rPr>
              <a:t>:</a:t>
            </a:r>
          </a:p>
          <a:p>
            <a:endParaRPr lang="en-US" sz="2000" dirty="0" smtClean="0">
              <a:gradFill>
                <a:gsLst>
                  <a:gs pos="1250">
                    <a:schemeClr val="bg2"/>
                  </a:gs>
                  <a:gs pos="100000">
                    <a:schemeClr val="bg2"/>
                  </a:gs>
                </a:gsLst>
                <a:lin ang="5400000" scaled="0"/>
              </a:gradFill>
            </a:endParaRPr>
          </a:p>
          <a:p>
            <a:pPr marL="457200" indent="-457200">
              <a:buClr>
                <a:schemeClr val="tx2"/>
              </a:buClr>
              <a:buFont typeface="+mj-lt"/>
              <a:buAutoNum type="arabicPeriod"/>
            </a:pPr>
            <a:r>
              <a:rPr lang="en-US" sz="2000" dirty="0" smtClean="0">
                <a:gradFill>
                  <a:gsLst>
                    <a:gs pos="1250">
                      <a:schemeClr val="bg2"/>
                    </a:gs>
                    <a:gs pos="100000">
                      <a:schemeClr val="bg2"/>
                    </a:gs>
                  </a:gsLst>
                  <a:lin ang="5400000" scaled="0"/>
                </a:gradFill>
              </a:rPr>
              <a:t>I</a:t>
            </a:r>
            <a:r>
              <a:rPr lang="en-US" sz="2000" dirty="0">
                <a:gradFill>
                  <a:gsLst>
                    <a:gs pos="1250">
                      <a:schemeClr val="bg2"/>
                    </a:gs>
                    <a:gs pos="100000">
                      <a:schemeClr val="bg2"/>
                    </a:gs>
                  </a:gsLst>
                  <a:lin ang="5400000" scaled="0"/>
                </a:gradFill>
              </a:rPr>
              <a:t>nstead</a:t>
            </a:r>
            <a:r>
              <a:rPr lang="en-US" sz="2000" dirty="0" smtClean="0">
                <a:gradFill>
                  <a:gsLst>
                    <a:gs pos="1250">
                      <a:schemeClr val="bg2"/>
                    </a:gs>
                    <a:gs pos="100000">
                      <a:schemeClr val="bg2"/>
                    </a:gs>
                  </a:gsLst>
                  <a:lin ang="5400000" scaled="0"/>
                </a:gradFill>
              </a:rPr>
              <a:t> </a:t>
            </a:r>
            <a:r>
              <a:rPr lang="en-US" sz="2000" dirty="0">
                <a:gradFill>
                  <a:gsLst>
                    <a:gs pos="1250">
                      <a:schemeClr val="bg2"/>
                    </a:gs>
                    <a:gs pos="100000">
                      <a:schemeClr val="bg2"/>
                    </a:gs>
                  </a:gsLst>
                  <a:lin ang="5400000" scaled="0"/>
                </a:gradFill>
              </a:rPr>
              <a:t>of dragging files, select </a:t>
            </a:r>
            <a:r>
              <a:rPr lang="en-US" sz="2000" b="1" dirty="0">
                <a:gradFill>
                  <a:gsLst>
                    <a:gs pos="1250">
                      <a:schemeClr val="bg2"/>
                    </a:gs>
                    <a:gs pos="100000">
                      <a:schemeClr val="bg2"/>
                    </a:gs>
                  </a:gsLst>
                  <a:lin ang="5400000" scaled="0"/>
                </a:gradFill>
              </a:rPr>
              <a:t>Upload</a:t>
            </a:r>
            <a:r>
              <a:rPr lang="en-US" sz="2000" dirty="0" smtClean="0">
                <a:gradFill>
                  <a:gsLst>
                    <a:gs pos="1250">
                      <a:schemeClr val="bg2"/>
                    </a:gs>
                    <a:gs pos="100000">
                      <a:schemeClr val="bg2"/>
                    </a:gs>
                  </a:gsLst>
                  <a:lin ang="5400000" scaled="0"/>
                </a:gradFill>
              </a:rPr>
              <a:t>.</a:t>
            </a:r>
          </a:p>
          <a:p>
            <a:pPr marL="457200" indent="-457200">
              <a:buClr>
                <a:schemeClr val="tx2"/>
              </a:buClr>
              <a:buFont typeface="+mj-lt"/>
              <a:buAutoNum type="arabicPeriod"/>
            </a:pPr>
            <a:endParaRPr lang="en-US" sz="2000" dirty="0" smtClean="0">
              <a:gradFill>
                <a:gsLst>
                  <a:gs pos="1250">
                    <a:schemeClr val="bg2"/>
                  </a:gs>
                  <a:gs pos="100000">
                    <a:schemeClr val="bg2"/>
                  </a:gs>
                </a:gsLst>
                <a:lin ang="5400000" scaled="0"/>
              </a:gradFill>
            </a:endParaRPr>
          </a:p>
          <a:p>
            <a:pPr marL="457200" indent="-457200">
              <a:buClr>
                <a:schemeClr val="tx2"/>
              </a:buClr>
              <a:buFont typeface="+mj-lt"/>
              <a:buAutoNum type="arabicPeriod"/>
            </a:pPr>
            <a:r>
              <a:rPr lang="en-US" sz="2000" dirty="0" smtClean="0">
                <a:gradFill>
                  <a:gsLst>
                    <a:gs pos="1250">
                      <a:schemeClr val="bg2"/>
                    </a:gs>
                    <a:gs pos="100000">
                      <a:schemeClr val="bg2"/>
                    </a:gs>
                  </a:gsLst>
                  <a:lin ang="5400000" scaled="0"/>
                </a:gradFill>
              </a:rPr>
              <a:t>In </a:t>
            </a:r>
            <a:r>
              <a:rPr lang="en-US" sz="2000" dirty="0">
                <a:gradFill>
                  <a:gsLst>
                    <a:gs pos="1250">
                      <a:schemeClr val="bg2"/>
                    </a:gs>
                    <a:gs pos="100000">
                      <a:schemeClr val="bg2"/>
                    </a:gs>
                  </a:gsLst>
                  <a:lin ang="5400000" scaled="0"/>
                </a:gradFill>
              </a:rPr>
              <a:t>the </a:t>
            </a:r>
            <a:r>
              <a:rPr lang="en-US" sz="2000" b="1" dirty="0">
                <a:gradFill>
                  <a:gsLst>
                    <a:gs pos="1250">
                      <a:schemeClr val="bg2"/>
                    </a:gs>
                    <a:gs pos="100000">
                      <a:schemeClr val="bg2"/>
                    </a:gs>
                  </a:gsLst>
                  <a:lin ang="5400000" scaled="0"/>
                </a:gradFill>
              </a:rPr>
              <a:t>Choose File to Upload </a:t>
            </a:r>
            <a:r>
              <a:rPr lang="en-US" sz="2000" dirty="0">
                <a:gradFill>
                  <a:gsLst>
                    <a:gs pos="1250">
                      <a:schemeClr val="bg2"/>
                    </a:gs>
                    <a:gs pos="100000">
                      <a:schemeClr val="bg2"/>
                    </a:gs>
                  </a:gsLst>
                  <a:lin ang="5400000" scaled="0"/>
                </a:gradFill>
              </a:rPr>
              <a:t>dialog box, select the files you want to upload, and then click </a:t>
            </a:r>
            <a:r>
              <a:rPr lang="en-US" sz="2000" b="1" dirty="0">
                <a:gradFill>
                  <a:gsLst>
                    <a:gs pos="1250">
                      <a:schemeClr val="bg2"/>
                    </a:gs>
                    <a:gs pos="100000">
                      <a:schemeClr val="bg2"/>
                    </a:gs>
                  </a:gsLst>
                  <a:lin ang="5400000" scaled="0"/>
                </a:gradFill>
              </a:rPr>
              <a:t>Open</a:t>
            </a:r>
            <a:r>
              <a:rPr lang="en-US" sz="2000" dirty="0">
                <a:gradFill>
                  <a:gsLst>
                    <a:gs pos="1250">
                      <a:schemeClr val="bg2"/>
                    </a:gs>
                    <a:gs pos="100000">
                      <a:schemeClr val="bg2"/>
                    </a:gs>
                  </a:gsLst>
                  <a:lin ang="5400000" scaled="0"/>
                </a:gradFill>
              </a:rPr>
              <a:t>.</a:t>
            </a:r>
          </a:p>
          <a:p>
            <a:pPr marL="457200" indent="-457200">
              <a:buAutoNum type="arabicPeriod"/>
            </a:pPr>
            <a:endParaRPr lang="en-US" sz="2000" dirty="0">
              <a:gradFill>
                <a:gsLst>
                  <a:gs pos="1250">
                    <a:schemeClr val="bg2"/>
                  </a:gs>
                  <a:gs pos="100000">
                    <a:schemeClr val="bg2"/>
                  </a:gs>
                </a:gsLst>
                <a:lin ang="5400000" scaled="0"/>
              </a:gradFill>
            </a:endParaRPr>
          </a:p>
          <a:p>
            <a:r>
              <a:rPr lang="en-US" sz="2000" b="1" dirty="0" smtClean="0">
                <a:gradFill>
                  <a:gsLst>
                    <a:gs pos="1250">
                      <a:schemeClr val="bg2"/>
                    </a:gs>
                    <a:gs pos="100000">
                      <a:schemeClr val="bg2"/>
                    </a:gs>
                  </a:gsLst>
                  <a:lin ang="5400000" scaled="0"/>
                </a:gradFill>
              </a:rPr>
              <a:t>Tip</a:t>
            </a:r>
            <a:r>
              <a:rPr lang="en-US" sz="2000" dirty="0" smtClean="0">
                <a:gradFill>
                  <a:gsLst>
                    <a:gs pos="1250">
                      <a:schemeClr val="bg2"/>
                    </a:gs>
                    <a:gs pos="100000">
                      <a:schemeClr val="bg2"/>
                    </a:gs>
                  </a:gsLst>
                  <a:lin ang="5400000" scaled="0"/>
                </a:gradFill>
              </a:rPr>
              <a:t>: Your </a:t>
            </a:r>
            <a:r>
              <a:rPr lang="en-US" sz="2000" dirty="0">
                <a:gradFill>
                  <a:gsLst>
                    <a:gs pos="1250">
                      <a:schemeClr val="bg2"/>
                    </a:gs>
                    <a:gs pos="100000">
                      <a:schemeClr val="bg2"/>
                    </a:gs>
                  </a:gsLst>
                  <a:lin ang="5400000" scaled="0"/>
                </a:gradFill>
              </a:rPr>
              <a:t>files are private unless you decide to share them. To share files easily with everyone in your organization, drag them into your </a:t>
            </a:r>
            <a:r>
              <a:rPr lang="en-US" sz="2000" b="1" dirty="0">
                <a:gradFill>
                  <a:gsLst>
                    <a:gs pos="1250">
                      <a:schemeClr val="bg2"/>
                    </a:gs>
                    <a:gs pos="100000">
                      <a:schemeClr val="bg2"/>
                    </a:gs>
                  </a:gsLst>
                  <a:lin ang="5400000" scaled="0"/>
                </a:gradFill>
              </a:rPr>
              <a:t>Shared with Everyone</a:t>
            </a:r>
            <a:r>
              <a:rPr lang="en-US" sz="2000" dirty="0">
                <a:gradFill>
                  <a:gsLst>
                    <a:gs pos="1250">
                      <a:schemeClr val="bg2"/>
                    </a:gs>
                    <a:gs pos="100000">
                      <a:schemeClr val="bg2"/>
                    </a:gs>
                  </a:gsLst>
                  <a:lin ang="5400000" scaled="0"/>
                </a:gradFill>
              </a:rPr>
              <a:t> folder. For more about sharing, see </a:t>
            </a:r>
            <a:r>
              <a:rPr lang="en-US" u="sng" dirty="0">
                <a:hlinkClick r:id="rId3"/>
              </a:rPr>
              <a:t>Sharing files with others</a:t>
            </a:r>
            <a:r>
              <a:rPr lang="en-US" sz="2000" dirty="0" smtClean="0">
                <a:gradFill>
                  <a:gsLst>
                    <a:gs pos="1250">
                      <a:schemeClr val="bg2"/>
                    </a:gs>
                    <a:gs pos="100000">
                      <a:schemeClr val="bg2"/>
                    </a:gs>
                  </a:gsLst>
                  <a:lin ang="5400000" scaled="0"/>
                </a:gradFill>
              </a:rPr>
              <a:t>.</a:t>
            </a:r>
            <a:endParaRPr lang="en-US" sz="2000" dirty="0">
              <a:gradFill>
                <a:gsLst>
                  <a:gs pos="1250">
                    <a:schemeClr val="bg2"/>
                  </a:gs>
                  <a:gs pos="100000">
                    <a:schemeClr val="bg2"/>
                  </a:gs>
                </a:gsLst>
                <a:lin ang="5400000" scaled="0"/>
              </a:gradFill>
            </a:endParaRPr>
          </a:p>
        </p:txBody>
      </p:sp>
      <p:pic>
        <p:nvPicPr>
          <p:cNvPr id="5" name="Picture 4" descr="Upload command in OneDrive for business"/>
          <p:cNvPicPr/>
          <p:nvPr/>
        </p:nvPicPr>
        <p:blipFill>
          <a:blip r:embed="rId4">
            <a:extLst>
              <a:ext uri="{28A0092B-C50C-407E-A947-70E740481C1C}">
                <a14:useLocalDpi xmlns:a14="http://schemas.microsoft.com/office/drawing/2010/main" val="0"/>
              </a:ext>
            </a:extLst>
          </a:blip>
          <a:srcRect/>
          <a:stretch>
            <a:fillRect/>
          </a:stretch>
        </p:blipFill>
        <p:spPr bwMode="auto">
          <a:xfrm>
            <a:off x="6089904" y="1463040"/>
            <a:ext cx="4121894" cy="2398988"/>
          </a:xfrm>
          <a:prstGeom prst="rect">
            <a:avLst/>
          </a:prstGeom>
          <a:noFill/>
          <a:ln>
            <a:noFill/>
          </a:ln>
        </p:spPr>
      </p:pic>
      <p:pic>
        <p:nvPicPr>
          <p:cNvPr id="6" name="Picture 5"/>
          <p:cNvPicPr>
            <a:picLocks noChangeAspect="1"/>
          </p:cNvPicPr>
          <p:nvPr/>
        </p:nvPicPr>
        <p:blipFill>
          <a:blip r:embed="rId5"/>
          <a:stretch>
            <a:fillRect/>
          </a:stretch>
        </p:blipFill>
        <p:spPr>
          <a:xfrm>
            <a:off x="6102983" y="4058307"/>
            <a:ext cx="4121894" cy="2001322"/>
          </a:xfrm>
          <a:prstGeom prst="rect">
            <a:avLst/>
          </a:prstGeom>
        </p:spPr>
      </p:pic>
    </p:spTree>
    <p:extLst>
      <p:ext uri="{BB962C8B-B14F-4D97-AF65-F5344CB8AC3E}">
        <p14:creationId xmlns:p14="http://schemas.microsoft.com/office/powerpoint/2010/main" val="26699967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See your files from other devices</a:t>
            </a:r>
          </a:p>
        </p:txBody>
      </p:sp>
      <p:sp>
        <p:nvSpPr>
          <p:cNvPr id="6" name="Content Placeholder 5"/>
          <p:cNvSpPr>
            <a:spLocks noGrp="1"/>
          </p:cNvSpPr>
          <p:nvPr>
            <p:ph sz="quarter" idx="4"/>
          </p:nvPr>
        </p:nvSpPr>
        <p:spPr/>
        <p:txBody>
          <a:bodyPr/>
          <a:lstStyle/>
          <a:p>
            <a:r>
              <a:rPr lang="en-US" dirty="0"/>
              <a:t>After you upload files to OneDrive for Business, you can see them from other devices by just signing into your Office 365 site in your browser, and then clicking </a:t>
            </a:r>
            <a:r>
              <a:rPr lang="en-US" b="1" dirty="0"/>
              <a:t>OneDrive</a:t>
            </a:r>
            <a:r>
              <a:rPr lang="en-US" dirty="0"/>
              <a:t>. </a:t>
            </a:r>
            <a:endParaRPr lang="en-US" dirty="0" smtClean="0"/>
          </a:p>
          <a:p>
            <a:r>
              <a:rPr lang="en-US" dirty="0"/>
              <a:t>In this module, you’ll learn how to:</a:t>
            </a:r>
          </a:p>
          <a:p>
            <a:pPr marL="342900" indent="-342900">
              <a:buClr>
                <a:srgbClr val="FF0000"/>
              </a:buClr>
              <a:buFont typeface="Arial" panose="020B0604020202020204" pitchFamily="34" charset="0"/>
              <a:buChar char="•"/>
            </a:pPr>
            <a:r>
              <a:rPr lang="en-US" dirty="0" smtClean="0"/>
              <a:t>See your files from other devices</a:t>
            </a:r>
            <a:endParaRPr lang="en-US" dirty="0"/>
          </a:p>
        </p:txBody>
      </p:sp>
    </p:spTree>
    <p:extLst>
      <p:ext uri="{BB962C8B-B14F-4D97-AF65-F5344CB8AC3E}">
        <p14:creationId xmlns:p14="http://schemas.microsoft.com/office/powerpoint/2010/main" val="832132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See your </a:t>
            </a:r>
            <a:r>
              <a:rPr lang="en-US" dirty="0"/>
              <a:t>files from other devices</a:t>
            </a:r>
          </a:p>
        </p:txBody>
      </p:sp>
      <p:sp>
        <p:nvSpPr>
          <p:cNvPr id="16" name="Content Placeholder 3"/>
          <p:cNvSpPr txBox="1">
            <a:spLocks/>
          </p:cNvSpPr>
          <p:nvPr/>
        </p:nvSpPr>
        <p:spPr bwMode="auto">
          <a:xfrm>
            <a:off x="297892" y="1444752"/>
            <a:ext cx="5305331" cy="4951757"/>
          </a:xfrm>
          <a:prstGeom prst="rect">
            <a:avLst/>
          </a:prstGeom>
          <a:noFill/>
          <a:ln w="9525">
            <a:noFill/>
            <a:miter lim="800000"/>
            <a:headEnd/>
            <a:tailEnd/>
          </a:ln>
        </p:spPr>
        <p:txBody>
          <a:bodyPr lIns="0" tIns="0" rIns="0" bIns="0"/>
          <a:lstStyle/>
          <a:p>
            <a:pPr marL="233363" lvl="1">
              <a:lnSpc>
                <a:spcPct val="90000"/>
              </a:lnSpc>
              <a:spcBef>
                <a:spcPts val="1200"/>
              </a:spcBef>
              <a:buClr>
                <a:schemeClr val="accent1"/>
              </a:buClr>
              <a:buSzPct val="90000"/>
              <a:defRPr/>
            </a:pPr>
            <a:r>
              <a:rPr lang="en-US" dirty="0">
                <a:gradFill>
                  <a:gsLst>
                    <a:gs pos="1250">
                      <a:schemeClr val="bg2"/>
                    </a:gs>
                    <a:gs pos="100000">
                      <a:schemeClr val="bg2"/>
                    </a:gs>
                  </a:gsLst>
                  <a:lin ang="5400000" scaled="0"/>
                </a:gradFill>
              </a:rPr>
              <a:t>The files you upload from any device are right there for you to use</a:t>
            </a:r>
            <a:r>
              <a:rPr lang="en-US" dirty="0" smtClean="0">
                <a:gradFill>
                  <a:gsLst>
                    <a:gs pos="1250">
                      <a:schemeClr val="bg2"/>
                    </a:gs>
                    <a:gs pos="100000">
                      <a:schemeClr val="bg2"/>
                    </a:gs>
                  </a:gsLst>
                  <a:lin ang="5400000" scaled="0"/>
                </a:gradFill>
              </a:rPr>
              <a:t>.</a:t>
            </a:r>
            <a:endParaRPr lang="en-US" dirty="0">
              <a:gradFill>
                <a:gsLst>
                  <a:gs pos="1250">
                    <a:schemeClr val="bg2"/>
                  </a:gs>
                  <a:gs pos="100000">
                    <a:schemeClr val="bg2"/>
                  </a:gs>
                </a:gsLst>
                <a:lin ang="5400000" scaled="0"/>
              </a:gradFill>
            </a:endParaRP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On any device, sign in to </a:t>
            </a:r>
            <a:r>
              <a:rPr lang="en-US" u="sng" dirty="0">
                <a:hlinkClick r:id="rId3"/>
              </a:rPr>
              <a:t>Office 365</a:t>
            </a:r>
            <a:r>
              <a:rPr lang="en-US" dirty="0" smtClean="0">
                <a:gradFill>
                  <a:gsLst>
                    <a:gs pos="1250">
                      <a:schemeClr val="bg2"/>
                    </a:gs>
                    <a:gs pos="100000">
                      <a:schemeClr val="bg2"/>
                    </a:gs>
                  </a:gsLst>
                  <a:lin ang="5400000" scaled="0"/>
                </a:gradFill>
              </a:rPr>
              <a:t> with your organizational account. </a:t>
            </a:r>
            <a:br>
              <a:rPr lang="en-US" dirty="0" smtClean="0">
                <a:gradFill>
                  <a:gsLst>
                    <a:gs pos="1250">
                      <a:schemeClr val="bg2"/>
                    </a:gs>
                    <a:gs pos="100000">
                      <a:schemeClr val="bg2"/>
                    </a:gs>
                  </a:gsLst>
                  <a:lin ang="5400000" scaled="0"/>
                </a:gradFill>
              </a:rPr>
            </a:br>
            <a:r>
              <a:rPr lang="en-US" dirty="0" smtClean="0">
                <a:gradFill>
                  <a:gsLst>
                    <a:gs pos="1250">
                      <a:schemeClr val="bg2"/>
                    </a:gs>
                    <a:gs pos="100000">
                      <a:schemeClr val="bg2"/>
                    </a:gs>
                  </a:gsLst>
                  <a:lin ang="5400000" scaled="0"/>
                </a:gradFill>
              </a:rPr>
              <a:t/>
            </a:r>
            <a:br>
              <a:rPr lang="en-US" dirty="0" smtClean="0">
                <a:gradFill>
                  <a:gsLst>
                    <a:gs pos="1250">
                      <a:schemeClr val="bg2"/>
                    </a:gs>
                    <a:gs pos="100000">
                      <a:schemeClr val="bg2"/>
                    </a:gs>
                  </a:gsLst>
                  <a:lin ang="5400000" scaled="0"/>
                </a:gradFill>
              </a:rPr>
            </a:br>
            <a:r>
              <a:rPr lang="en-US" dirty="0" smtClean="0">
                <a:gradFill>
                  <a:gsLst>
                    <a:gs pos="1250">
                      <a:schemeClr val="bg2"/>
                    </a:gs>
                    <a:gs pos="100000">
                      <a:schemeClr val="bg2"/>
                    </a:gs>
                  </a:gsLst>
                  <a:lin ang="5400000" scaled="0"/>
                </a:gradFill>
              </a:rPr>
              <a:t>For example, ellen@contoso.onmicrosoft.com, ellen@contoso.edu, or ellen@contoso.com. </a:t>
            </a:r>
            <a:br>
              <a:rPr lang="en-US" dirty="0" smtClean="0">
                <a:gradFill>
                  <a:gsLst>
                    <a:gs pos="1250">
                      <a:schemeClr val="bg2"/>
                    </a:gs>
                    <a:gs pos="100000">
                      <a:schemeClr val="bg2"/>
                    </a:gs>
                  </a:gsLst>
                  <a:lin ang="5400000" scaled="0"/>
                </a:gradFill>
              </a:rPr>
            </a:br>
            <a:r>
              <a:rPr lang="en-US" dirty="0" smtClean="0">
                <a:gradFill>
                  <a:gsLst>
                    <a:gs pos="1250">
                      <a:schemeClr val="bg2"/>
                    </a:gs>
                    <a:gs pos="100000">
                      <a:schemeClr val="bg2"/>
                    </a:gs>
                  </a:gsLst>
                  <a:lin ang="5400000" scaled="0"/>
                </a:gradFill>
              </a:rPr>
              <a:t/>
            </a:r>
            <a:br>
              <a:rPr lang="en-US" dirty="0" smtClean="0">
                <a:gradFill>
                  <a:gsLst>
                    <a:gs pos="1250">
                      <a:schemeClr val="bg2"/>
                    </a:gs>
                    <a:gs pos="100000">
                      <a:schemeClr val="bg2"/>
                    </a:gs>
                  </a:gsLst>
                  <a:lin ang="5400000" scaled="0"/>
                </a:gradFill>
              </a:rPr>
            </a:br>
            <a:r>
              <a:rPr lang="en-US" dirty="0" smtClean="0">
                <a:gradFill>
                  <a:gsLst>
                    <a:gs pos="1250">
                      <a:schemeClr val="bg2"/>
                    </a:gs>
                    <a:gs pos="100000">
                      <a:schemeClr val="bg2"/>
                    </a:gs>
                  </a:gsLst>
                  <a:lin ang="5400000" scaled="0"/>
                </a:gradFill>
              </a:rPr>
              <a:t>If you're not sure what your organizational account is, check the welcome email that asked you to sign in the first time.</a:t>
            </a:r>
          </a:p>
          <a:p>
            <a:pPr marL="576263" lvl="1" indent="-342900">
              <a:lnSpc>
                <a:spcPct val="90000"/>
              </a:lnSpc>
              <a:spcBef>
                <a:spcPts val="1200"/>
              </a:spcBef>
              <a:buClr>
                <a:schemeClr val="accent1"/>
              </a:buClr>
              <a:buSzPct val="90000"/>
              <a:buFont typeface="+mj-lt"/>
              <a:buAutoNum type="arabicPeriod"/>
              <a:defRPr/>
            </a:pPr>
            <a:r>
              <a:rPr lang="en-US" dirty="0" smtClean="0">
                <a:gradFill>
                  <a:gsLst>
                    <a:gs pos="1250">
                      <a:schemeClr val="bg2"/>
                    </a:gs>
                    <a:gs pos="100000">
                      <a:schemeClr val="bg2"/>
                    </a:gs>
                  </a:gsLst>
                  <a:lin ang="5400000" scaled="0"/>
                </a:gradFill>
              </a:rPr>
              <a:t>At </a:t>
            </a:r>
            <a:r>
              <a:rPr lang="en-US" dirty="0">
                <a:gradFill>
                  <a:gsLst>
                    <a:gs pos="1250">
                      <a:schemeClr val="bg2"/>
                    </a:gs>
                    <a:gs pos="100000">
                      <a:schemeClr val="bg2"/>
                    </a:gs>
                  </a:gsLst>
                  <a:lin ang="5400000" scaled="0"/>
                </a:gradFill>
              </a:rPr>
              <a:t>the top of any page in Office 365, select </a:t>
            </a:r>
            <a:r>
              <a:rPr lang="en-US" b="1" dirty="0">
                <a:gradFill>
                  <a:gsLst>
                    <a:gs pos="1250">
                      <a:schemeClr val="bg2"/>
                    </a:gs>
                    <a:gs pos="100000">
                      <a:schemeClr val="bg2"/>
                    </a:gs>
                  </a:gsLst>
                  <a:lin ang="5400000" scaled="0"/>
                </a:gradFill>
              </a:rPr>
              <a:t>OneDrive</a:t>
            </a:r>
            <a:r>
              <a:rPr lang="en-US" dirty="0">
                <a:gradFill>
                  <a:gsLst>
                    <a:gs pos="1250">
                      <a:schemeClr val="bg2"/>
                    </a:gs>
                    <a:gs pos="100000">
                      <a:schemeClr val="bg2"/>
                    </a:gs>
                  </a:gsLst>
                  <a:lin ang="5400000" scaled="0"/>
                </a:gradFill>
              </a:rPr>
              <a:t>. Or select       , and then select </a:t>
            </a:r>
            <a:r>
              <a:rPr lang="en-US" dirty="0" smtClean="0">
                <a:gradFill>
                  <a:gsLst>
                    <a:gs pos="1250">
                      <a:schemeClr val="bg2"/>
                    </a:gs>
                    <a:gs pos="100000">
                      <a:schemeClr val="bg2"/>
                    </a:gs>
                  </a:gsLst>
                  <a:lin ang="5400000" scaled="0"/>
                </a:gradFill>
              </a:rPr>
              <a:t>OneDrive.</a:t>
            </a:r>
          </a:p>
        </p:txBody>
      </p:sp>
      <p:pic>
        <p:nvPicPr>
          <p:cNvPr id="17" name="Picture 16" descr="Signing to Office 365"/>
          <p:cNvPicPr/>
          <p:nvPr/>
        </p:nvPicPr>
        <p:blipFill>
          <a:blip r:embed="rId4">
            <a:extLst>
              <a:ext uri="{28A0092B-C50C-407E-A947-70E740481C1C}">
                <a14:useLocalDpi xmlns:a14="http://schemas.microsoft.com/office/drawing/2010/main" val="0"/>
              </a:ext>
            </a:extLst>
          </a:blip>
          <a:srcRect/>
          <a:stretch>
            <a:fillRect/>
          </a:stretch>
        </p:blipFill>
        <p:spPr bwMode="auto">
          <a:xfrm>
            <a:off x="6430010" y="1462258"/>
            <a:ext cx="3643138" cy="2800026"/>
          </a:xfrm>
          <a:prstGeom prst="rect">
            <a:avLst/>
          </a:prstGeom>
          <a:noFill/>
          <a:ln>
            <a:noFill/>
          </a:ln>
        </p:spPr>
      </p:pic>
      <p:pic>
        <p:nvPicPr>
          <p:cNvPr id="18" name="Picture 17" descr="Select OneDrive"/>
          <p:cNvPicPr/>
          <p:nvPr/>
        </p:nvPicPr>
        <p:blipFill>
          <a:blip r:embed="rId5">
            <a:extLst>
              <a:ext uri="{28A0092B-C50C-407E-A947-70E740481C1C}">
                <a14:useLocalDpi xmlns:a14="http://schemas.microsoft.com/office/drawing/2010/main" val="0"/>
              </a:ext>
            </a:extLst>
          </a:blip>
          <a:srcRect/>
          <a:stretch>
            <a:fillRect/>
          </a:stretch>
        </p:blipFill>
        <p:spPr bwMode="auto">
          <a:xfrm>
            <a:off x="6385766" y="4500386"/>
            <a:ext cx="5238115" cy="1696720"/>
          </a:xfrm>
          <a:prstGeom prst="rect">
            <a:avLst/>
          </a:prstGeom>
          <a:noFill/>
          <a:ln>
            <a:noFill/>
          </a:ln>
        </p:spPr>
      </p:pic>
      <p:pic>
        <p:nvPicPr>
          <p:cNvPr id="19" name="Picture 18" descr="app launcher"/>
          <p:cNvPicPr/>
          <p:nvPr/>
        </p:nvPicPr>
        <p:blipFill>
          <a:blip r:embed="rId6">
            <a:extLst>
              <a:ext uri="{28A0092B-C50C-407E-A947-70E740481C1C}">
                <a14:useLocalDpi xmlns:a14="http://schemas.microsoft.com/office/drawing/2010/main" val="0"/>
              </a:ext>
            </a:extLst>
          </a:blip>
          <a:srcRect/>
          <a:stretch>
            <a:fillRect/>
          </a:stretch>
        </p:blipFill>
        <p:spPr bwMode="auto">
          <a:xfrm>
            <a:off x="2915718" y="4698532"/>
            <a:ext cx="378444" cy="325750"/>
          </a:xfrm>
          <a:prstGeom prst="rect">
            <a:avLst/>
          </a:prstGeom>
          <a:noFill/>
          <a:ln>
            <a:noFill/>
          </a:ln>
        </p:spPr>
      </p:pic>
    </p:spTree>
    <p:extLst>
      <p:ext uri="{BB962C8B-B14F-4D97-AF65-F5344CB8AC3E}">
        <p14:creationId xmlns:p14="http://schemas.microsoft.com/office/powerpoint/2010/main" val="31581380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dirty="0" smtClean="0"/>
              <a:t>Get the OneDrive for Business app</a:t>
            </a:r>
            <a:endParaRPr lang="en-US" dirty="0"/>
          </a:p>
        </p:txBody>
      </p:sp>
      <p:sp>
        <p:nvSpPr>
          <p:cNvPr id="16" name="Content Placeholder 3"/>
          <p:cNvSpPr txBox="1">
            <a:spLocks/>
          </p:cNvSpPr>
          <p:nvPr/>
        </p:nvSpPr>
        <p:spPr bwMode="auto">
          <a:xfrm>
            <a:off x="564944" y="1447799"/>
            <a:ext cx="5305331" cy="4951757"/>
          </a:xfrm>
          <a:prstGeom prst="rect">
            <a:avLst/>
          </a:prstGeom>
          <a:noFill/>
          <a:ln w="9525">
            <a:noFill/>
            <a:miter lim="800000"/>
            <a:headEnd/>
            <a:tailEnd/>
          </a:ln>
        </p:spPr>
        <p:txBody>
          <a:bodyPr lIns="0" tIns="0" rIns="0" bIns="0"/>
          <a:lstStyle/>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rPr>
              <a:t>For a better experience, get the OneDrive for Business app for your device at OneDrive.com:</a:t>
            </a:r>
          </a:p>
          <a:p>
            <a:pPr marL="0" lvl="1">
              <a:lnSpc>
                <a:spcPct val="90000"/>
              </a:lnSpc>
              <a:spcBef>
                <a:spcPts val="1200"/>
              </a:spcBef>
              <a:buClr>
                <a:schemeClr val="accent1"/>
              </a:buClr>
              <a:buSzPct val="90000"/>
              <a:defRPr/>
            </a:pPr>
            <a:r>
              <a:rPr lang="en-US" sz="2000" dirty="0" smtClean="0">
                <a:gradFill>
                  <a:gsLst>
                    <a:gs pos="1250">
                      <a:schemeClr val="bg2"/>
                    </a:gs>
                    <a:gs pos="100000">
                      <a:schemeClr val="bg2"/>
                    </a:gs>
                  </a:gsLst>
                  <a:lin ang="5400000" scaled="0"/>
                </a:gradFill>
                <a:hlinkClick r:id="rId3"/>
              </a:rPr>
              <a:t>https</a:t>
            </a:r>
            <a:r>
              <a:rPr lang="en-US" sz="2000" dirty="0">
                <a:gradFill>
                  <a:gsLst>
                    <a:gs pos="1250">
                      <a:schemeClr val="bg2"/>
                    </a:gs>
                    <a:gs pos="100000">
                      <a:schemeClr val="bg2"/>
                    </a:gs>
                  </a:gsLst>
                  <a:lin ang="5400000" scaled="0"/>
                </a:gradFill>
                <a:hlinkClick r:id="rId3"/>
              </a:rPr>
              <a:t>://onedrive.live.com/about/en-us/download</a:t>
            </a:r>
            <a:r>
              <a:rPr lang="en-US" sz="2000" dirty="0" smtClean="0">
                <a:gradFill>
                  <a:gsLst>
                    <a:gs pos="1250">
                      <a:schemeClr val="bg2"/>
                    </a:gs>
                    <a:gs pos="100000">
                      <a:schemeClr val="bg2"/>
                    </a:gs>
                  </a:gsLst>
                  <a:lin ang="5400000" scaled="0"/>
                </a:gradFill>
                <a:hlinkClick r:id="rId3"/>
              </a:rPr>
              <a:t>/</a:t>
            </a:r>
            <a:r>
              <a:rPr lang="en-US" sz="2000" dirty="0" smtClean="0">
                <a:gradFill>
                  <a:gsLst>
                    <a:gs pos="1250">
                      <a:schemeClr val="bg2"/>
                    </a:gs>
                    <a:gs pos="100000">
                      <a:schemeClr val="bg2"/>
                    </a:gs>
                  </a:gsLst>
                  <a:lin ang="5400000" scaled="0"/>
                </a:gradFill>
              </a:rPr>
              <a:t> </a:t>
            </a:r>
            <a:endParaRPr lang="en-US" sz="2000" dirty="0">
              <a:gradFill>
                <a:gsLst>
                  <a:gs pos="1250">
                    <a:schemeClr val="bg2"/>
                  </a:gs>
                  <a:gs pos="100000">
                    <a:schemeClr val="bg2"/>
                  </a:gs>
                </a:gsLst>
                <a:lin ang="5400000" scaled="0"/>
              </a:gradFill>
            </a:endParaRPr>
          </a:p>
          <a:p>
            <a:pPr marL="0" lvl="1">
              <a:lnSpc>
                <a:spcPct val="90000"/>
              </a:lnSpc>
              <a:spcBef>
                <a:spcPts val="1200"/>
              </a:spcBef>
              <a:buClr>
                <a:schemeClr val="accent1"/>
              </a:buClr>
              <a:buSzPct val="90000"/>
              <a:defRPr/>
            </a:pPr>
            <a:endParaRPr lang="en-US" sz="2000" dirty="0">
              <a:gradFill>
                <a:gsLst>
                  <a:gs pos="1250">
                    <a:schemeClr val="bg2"/>
                  </a:gs>
                  <a:gs pos="100000">
                    <a:schemeClr val="bg2"/>
                  </a:gs>
                </a:gsLst>
                <a:lin ang="5400000" scaled="0"/>
              </a:gradFill>
            </a:endParaRPr>
          </a:p>
        </p:txBody>
      </p:sp>
      <p:pic>
        <p:nvPicPr>
          <p:cNvPr id="3" name="Picture 2"/>
          <p:cNvPicPr>
            <a:picLocks noChangeAspect="1"/>
          </p:cNvPicPr>
          <p:nvPr/>
        </p:nvPicPr>
        <p:blipFill>
          <a:blip r:embed="rId4"/>
          <a:stretch>
            <a:fillRect/>
          </a:stretch>
        </p:blipFill>
        <p:spPr>
          <a:xfrm>
            <a:off x="6697783" y="1447799"/>
            <a:ext cx="3090651" cy="1027386"/>
          </a:xfrm>
          <a:prstGeom prst="rect">
            <a:avLst/>
          </a:prstGeom>
        </p:spPr>
      </p:pic>
    </p:spTree>
    <p:extLst>
      <p:ext uri="{BB962C8B-B14F-4D97-AF65-F5344CB8AC3E}">
        <p14:creationId xmlns:p14="http://schemas.microsoft.com/office/powerpoint/2010/main" val="426058359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cs typeface="Segoe UI Light"/>
              </a:rPr>
              <a:t>Save and </a:t>
            </a:r>
            <a:r>
              <a:rPr lang="en-US" dirty="0" smtClean="0">
                <a:cs typeface="Segoe UI Light"/>
              </a:rPr>
              <a:t>open </a:t>
            </a:r>
            <a:r>
              <a:rPr lang="en-US" dirty="0"/>
              <a:t>files</a:t>
            </a:r>
          </a:p>
        </p:txBody>
      </p:sp>
      <p:sp>
        <p:nvSpPr>
          <p:cNvPr id="6" name="Content Placeholder 5"/>
          <p:cNvSpPr>
            <a:spLocks noGrp="1"/>
          </p:cNvSpPr>
          <p:nvPr>
            <p:ph sz="quarter" idx="4"/>
          </p:nvPr>
        </p:nvSpPr>
        <p:spPr/>
        <p:txBody>
          <a:bodyPr/>
          <a:lstStyle/>
          <a:p>
            <a:r>
              <a:rPr lang="en-US" dirty="0"/>
              <a:t>You can work with the files you store in OneDrive for Business right from Word, Excel, PowerPoint, and other Office desktop apps. There's no need to go to your Office </a:t>
            </a:r>
            <a:r>
              <a:rPr lang="en-US" dirty="0" smtClean="0"/>
              <a:t>365 </a:t>
            </a:r>
            <a:r>
              <a:rPr lang="en-US" dirty="0"/>
              <a:t>site in a browser</a:t>
            </a:r>
            <a:r>
              <a:rPr lang="en-US" dirty="0" smtClean="0"/>
              <a:t>.</a:t>
            </a:r>
          </a:p>
          <a:p>
            <a:r>
              <a:rPr lang="en-US" dirty="0"/>
              <a:t>In this module, you’ll learn how to:</a:t>
            </a:r>
          </a:p>
          <a:p>
            <a:pPr marL="342900" indent="-342900">
              <a:buClr>
                <a:srgbClr val="FF0000"/>
              </a:buClr>
              <a:buFont typeface="Arial" panose="020B0604020202020204" pitchFamily="34" charset="0"/>
              <a:buChar char="•"/>
            </a:pPr>
            <a:r>
              <a:rPr lang="en-US" dirty="0" smtClean="0"/>
              <a:t>Save a file</a:t>
            </a:r>
          </a:p>
          <a:p>
            <a:pPr marL="342900" indent="-342900">
              <a:buClr>
                <a:srgbClr val="FF0000"/>
              </a:buClr>
              <a:buFont typeface="Arial" panose="020B0604020202020204" pitchFamily="34" charset="0"/>
              <a:buChar char="•"/>
            </a:pPr>
            <a:r>
              <a:rPr lang="en-US" dirty="0" smtClean="0"/>
              <a:t>Open a file</a:t>
            </a:r>
          </a:p>
          <a:p>
            <a:pPr marL="342900" indent="-342900">
              <a:buClr>
                <a:srgbClr val="FF0000"/>
              </a:buClr>
              <a:buFont typeface="Arial" panose="020B0604020202020204" pitchFamily="34" charset="0"/>
              <a:buChar char="•"/>
            </a:pPr>
            <a:r>
              <a:rPr lang="en-US" dirty="0" smtClean="0"/>
              <a:t>Add a place to save a file</a:t>
            </a:r>
            <a:endParaRPr lang="en-US" dirty="0"/>
          </a:p>
        </p:txBody>
      </p:sp>
    </p:spTree>
    <p:extLst>
      <p:ext uri="{BB962C8B-B14F-4D97-AF65-F5344CB8AC3E}">
        <p14:creationId xmlns:p14="http://schemas.microsoft.com/office/powerpoint/2010/main" val="452341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1F76A3DC-D1FC-46B0-B0AB-6011DDB44A28}"/>
    </a:ext>
  </a:extLst>
</a:theme>
</file>

<file path=ppt/theme/theme2.xml><?xml version="1.0" encoding="utf-8"?>
<a:theme xmlns:a="http://schemas.openxmlformats.org/drawingml/2006/main" name="5-30055_Office365 Template 2012 - 16x9 - Colored Accent Slides">
  <a:themeElements>
    <a:clrScheme name="Office dark 2">
      <a:dk1>
        <a:srgbClr val="000000"/>
      </a:dk1>
      <a:lt1>
        <a:srgbClr val="FFFFFF"/>
      </a:lt1>
      <a:dk2>
        <a:srgbClr val="000000"/>
      </a:dk2>
      <a:lt2>
        <a:srgbClr val="FFFFFF"/>
      </a:lt2>
      <a:accent1>
        <a:srgbClr val="0072C6"/>
      </a:accent1>
      <a:accent2>
        <a:srgbClr val="DC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3BAD72FB-9B89-4F6B-9A56-947985D50197}"/>
    </a:ext>
  </a:extLst>
</a:theme>
</file>

<file path=ppt/theme/theme3.xml><?xml version="1.0" encoding="utf-8"?>
<a:theme xmlns:a="http://schemas.openxmlformats.org/drawingml/2006/main" name="1_5-30055_Office365 Template 2012 - 16x9 - White Background">
  <a:themeElements>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1F76A3DC-D1FC-46B0-B0AB-6011DDB44A28}"/>
    </a:ext>
  </a:extLst>
</a:theme>
</file>

<file path=ppt/theme/theme4.xml><?xml version="1.0" encoding="utf-8"?>
<a:theme xmlns:a="http://schemas.openxmlformats.org/drawingml/2006/main" name="1_5-30055_Office365 Template 2012 - 16x9 - Colored Accent Slides">
  <a:themeElements>
    <a:clrScheme name="Office dark 2">
      <a:dk1>
        <a:srgbClr val="000000"/>
      </a:dk1>
      <a:lt1>
        <a:srgbClr val="FFFFFF"/>
      </a:lt1>
      <a:dk2>
        <a:srgbClr val="000000"/>
      </a:dk2>
      <a:lt2>
        <a:srgbClr val="FFFFFF"/>
      </a:lt2>
      <a:accent1>
        <a:srgbClr val="0072C6"/>
      </a:accent1>
      <a:accent2>
        <a:srgbClr val="DC3C00"/>
      </a:accent2>
      <a:accent3>
        <a:srgbClr val="007233"/>
      </a:accent3>
      <a:accent4>
        <a:srgbClr val="00188F"/>
      </a:accent4>
      <a:accent5>
        <a:srgbClr val="68217A"/>
      </a:accent5>
      <a:accent6>
        <a:srgbClr val="505050"/>
      </a:accent6>
      <a:hlink>
        <a:srgbClr val="82CAFF"/>
      </a:hlink>
      <a:folHlink>
        <a:srgbClr val="C0E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Office365_Template_16x9_WHITE.potx" id="{E4AF4F97-10C5-4847-A9FD-2CF7760D6771}" vid="{3BAD72FB-9B89-4F6B-9A56-947985D5019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light">
    <a:dk1>
      <a:srgbClr val="000000"/>
    </a:dk1>
    <a:lt1>
      <a:srgbClr val="FFFFFF"/>
    </a:lt1>
    <a:dk2>
      <a:srgbClr val="DC3C00"/>
    </a:dk2>
    <a:lt2>
      <a:srgbClr val="797A7D"/>
    </a:lt2>
    <a:accent1>
      <a:srgbClr val="DC3C00"/>
    </a:accent1>
    <a:accent2>
      <a:srgbClr val="FF8C00"/>
    </a:accent2>
    <a:accent3>
      <a:srgbClr val="FFB900"/>
    </a:accent3>
    <a:accent4>
      <a:srgbClr val="007233"/>
    </a:accent4>
    <a:accent5>
      <a:srgbClr val="00188F"/>
    </a:accent5>
    <a:accent6>
      <a:srgbClr val="68217A"/>
    </a:accent6>
    <a:hlink>
      <a:srgbClr val="FF8C00"/>
    </a:hlink>
    <a:folHlink>
      <a:srgbClr val="DC3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7ecca315-ef0d-4325-901f-b571ce74c7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8F8BEEF9F5A943984314B33BAED9E2" ma:contentTypeVersion="3" ma:contentTypeDescription="Create a new document." ma:contentTypeScope="" ma:versionID="6d15c209956185504e7420a2cdeac981">
  <xsd:schema xmlns:xsd="http://www.w3.org/2001/XMLSchema" xmlns:xs="http://www.w3.org/2001/XMLSchema" xmlns:p="http://schemas.microsoft.com/office/2006/metadata/properties" xmlns:ns2="7ecca315-ef0d-4325-901f-b571ce74c72d" xmlns:ns3="bb65cc95-6d4e-4879-a879-9838761499af" xmlns:ns4="9e30f06f-ad7a-453a-8e08-8a8878e30bd1" targetNamespace="http://schemas.microsoft.com/office/2006/metadata/properties" ma:root="true" ma:fieldsID="acd88fc1518c8f293a4ca8d5e06e91af" ns2:_="" ns3:_="" ns4:_="">
    <xsd:import namespace="7ecca315-ef0d-4325-901f-b571ce74c72d"/>
    <xsd:import namespace="bb65cc95-6d4e-4879-a879-9838761499af"/>
    <xsd:import namespace="9e30f06f-ad7a-453a-8e08-8a8878e30bd1"/>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ca315-ef0d-4325-901f-b571ce74c72d"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5cc95-6d4e-4879-a879-9838761499a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e30f06f-ad7a-453a-8e08-8a8878e30bd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DE924455-BFC5-4322-97B3-EE40C37CDA60}"/>
</file>

<file path=customXml/itemProps2.xml><?xml version="1.0" encoding="utf-8"?>
<ds:datastoreItem xmlns:ds="http://schemas.openxmlformats.org/officeDocument/2006/customXml" ds:itemID="{0D215491-B0B8-407E-A23B-D1CF6C69EC19}"/>
</file>

<file path=customXml/itemProps3.xml><?xml version="1.0" encoding="utf-8"?>
<ds:datastoreItem xmlns:ds="http://schemas.openxmlformats.org/officeDocument/2006/customXml" ds:itemID="{6E769733-5B01-4F97-AE92-2DC5938D3B09}"/>
</file>

<file path=customXml/itemProps4.xml><?xml version="1.0" encoding="utf-8"?>
<ds:datastoreItem xmlns:ds="http://schemas.openxmlformats.org/officeDocument/2006/customXml" ds:itemID="{C90E79B8-A805-493D-B6DC-2528B8DB03C5}"/>
</file>

<file path=docProps/app.xml><?xml version="1.0" encoding="utf-8"?>
<Properties xmlns="http://schemas.openxmlformats.org/officeDocument/2006/extended-properties" xmlns:vt="http://schemas.openxmlformats.org/officeDocument/2006/docPropsVTypes">
  <Template>Office365_Training_Run_more_effective_meetings</Template>
  <TotalTime>0</TotalTime>
  <Words>3374</Words>
  <Application>Microsoft Office PowerPoint</Application>
  <PresentationFormat>Custom</PresentationFormat>
  <Paragraphs>256</Paragraphs>
  <Slides>30</Slides>
  <Notes>30</Notes>
  <HiddenSlides>0</HiddenSlides>
  <MMClips>0</MMClips>
  <ScaleCrop>false</ScaleCrop>
  <HeadingPairs>
    <vt:vector size="4" baseType="variant">
      <vt:variant>
        <vt:lpstr>Theme</vt:lpstr>
      </vt:variant>
      <vt:variant>
        <vt:i4>4</vt:i4>
      </vt:variant>
      <vt:variant>
        <vt:lpstr>Slide Titles</vt:lpstr>
      </vt:variant>
      <vt:variant>
        <vt:i4>30</vt:i4>
      </vt:variant>
    </vt:vector>
  </HeadingPairs>
  <TitlesOfParts>
    <vt:vector size="34" baseType="lpstr">
      <vt:lpstr>5-30055_Office365 Template 2012 - 16x9 - White Background</vt:lpstr>
      <vt:lpstr>5-30055_Office365 Template 2012 - 16x9 - Colored Accent Slides</vt:lpstr>
      <vt:lpstr>1_5-30055_Office365 Template 2012 - 16x9 - White Background</vt:lpstr>
      <vt:lpstr>1_5-30055_Office365 Template 2012 - 16x9 - Colored Accent Slides</vt:lpstr>
      <vt:lpstr>Store, sync, and share  your work files</vt:lpstr>
      <vt:lpstr>Store, sync, and share your work files</vt:lpstr>
      <vt:lpstr>PowerPoint Presentation</vt:lpstr>
      <vt:lpstr>Drag and drop files to OneDrive for Business</vt:lpstr>
      <vt:lpstr>Upload files to OneDrive for Business</vt:lpstr>
      <vt:lpstr>PowerPoint Presentation</vt:lpstr>
      <vt:lpstr>See your files from other devices</vt:lpstr>
      <vt:lpstr>Get the OneDrive for Business app</vt:lpstr>
      <vt:lpstr>PowerPoint Presentation</vt:lpstr>
      <vt:lpstr>Save and open files: Save a file</vt:lpstr>
      <vt:lpstr>Save and open files: Open a file</vt:lpstr>
      <vt:lpstr>Save and open files: Add a place</vt:lpstr>
      <vt:lpstr>Create and save from a site or mobile app</vt:lpstr>
      <vt:lpstr>PowerPoint Presentation</vt:lpstr>
      <vt:lpstr>Sync your files: Sign in to your site </vt:lpstr>
      <vt:lpstr>Sync your files: Sync your files </vt:lpstr>
      <vt:lpstr>Sync your files: Sync your files, continued </vt:lpstr>
      <vt:lpstr>PowerPoint Presentation</vt:lpstr>
      <vt:lpstr>Manage your files: Copy or move files </vt:lpstr>
      <vt:lpstr>Manage your files: Rename a file </vt:lpstr>
      <vt:lpstr>Manage your files: Delete a file </vt:lpstr>
      <vt:lpstr>PowerPoint Presentation</vt:lpstr>
      <vt:lpstr>Share a file with everyone from a site  </vt:lpstr>
      <vt:lpstr>Share a file with individuals from a site  </vt:lpstr>
      <vt:lpstr>Share a file with individuals from a site  </vt:lpstr>
      <vt:lpstr>Share a file from an Office desktop app  </vt:lpstr>
      <vt:lpstr>PowerPoint Presentation</vt:lpstr>
      <vt:lpstr>Work together at the same time</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Store, sync, and share your work files</dc:title>
  <dc:creator/>
  <cp:lastModifiedBy/>
  <cp:revision>4</cp:revision>
  <dcterms:created xsi:type="dcterms:W3CDTF">2014-09-09T17:43:33Z</dcterms:created>
  <dcterms:modified xsi:type="dcterms:W3CDTF">2016-09-08T16:52:38Z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0x0101004A8F8BEEF9F5A943984314B33BAED9E2</vt:lpwstr>
  </property>
  <property fmtid="{D5CDD505-2E9C-101B-9397-08002B2CF9AE}" pid="3" name="_dlc_DocIdItemGuid">
    <vt:lpwstr>f0b816ca-8418-47f6-a19d-99afc0eb1427</vt:lpwstr>
  </property>
</Properties>
</file>